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30"/>
  </p:notesMasterIdLst>
  <p:handoutMasterIdLst>
    <p:handoutMasterId r:id="rId31"/>
  </p:handoutMasterIdLst>
  <p:sldIdLst>
    <p:sldId id="325" r:id="rId5"/>
    <p:sldId id="415" r:id="rId6"/>
    <p:sldId id="416" r:id="rId7"/>
    <p:sldId id="437" r:id="rId8"/>
    <p:sldId id="434" r:id="rId9"/>
    <p:sldId id="585" r:id="rId10"/>
    <p:sldId id="279" r:id="rId11"/>
    <p:sldId id="280" r:id="rId12"/>
    <p:sldId id="608" r:id="rId13"/>
    <p:sldId id="609" r:id="rId14"/>
    <p:sldId id="264" r:id="rId15"/>
    <p:sldId id="586" r:id="rId16"/>
    <p:sldId id="439" r:id="rId17"/>
    <p:sldId id="261" r:id="rId18"/>
    <p:sldId id="612" r:id="rId19"/>
    <p:sldId id="610" r:id="rId20"/>
    <p:sldId id="281" r:id="rId21"/>
    <p:sldId id="267" r:id="rId22"/>
    <p:sldId id="277" r:id="rId23"/>
    <p:sldId id="262" r:id="rId24"/>
    <p:sldId id="530" r:id="rId25"/>
    <p:sldId id="536" r:id="rId26"/>
    <p:sldId id="300" r:id="rId27"/>
    <p:sldId id="537" r:id="rId28"/>
    <p:sldId id="579" r:id="rId29"/>
  </p:sldIdLst>
  <p:sldSz cx="12192000" cy="6858000"/>
  <p:notesSz cx="6888163" cy="100203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ADA"/>
    <a:srgbClr val="AED5A9"/>
    <a:srgbClr val="AF1917"/>
    <a:srgbClr val="003C58"/>
    <a:srgbClr val="EFBA25"/>
    <a:srgbClr val="ED6C77"/>
    <a:srgbClr val="4F9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68045-B2A3-4661-AC3B-A0F34A4A854A}" v="178" dt="2023-03-13T11:13:17.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19" autoAdjust="0"/>
  </p:normalViewPr>
  <p:slideViewPr>
    <p:cSldViewPr snapToGrid="0">
      <p:cViewPr varScale="1">
        <p:scale>
          <a:sx n="87" d="100"/>
          <a:sy n="87" d="100"/>
        </p:scale>
        <p:origin x="1476" y="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9" d="100"/>
          <a:sy n="109" d="100"/>
        </p:scale>
        <p:origin x="250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D48B61D9-376D-4451-97FA-DEFB5B6DE463}"/>
              </a:ext>
            </a:extLst>
          </p:cNvPr>
          <p:cNvSpPr>
            <a:spLocks noGrp="1"/>
          </p:cNvSpPr>
          <p:nvPr>
            <p:ph type="dt" sz="quarter" idx="1"/>
          </p:nvPr>
        </p:nvSpPr>
        <p:spPr>
          <a:xfrm>
            <a:off x="3901698" y="4"/>
            <a:ext cx="2984871" cy="502755"/>
          </a:xfrm>
          <a:prstGeom prst="rect">
            <a:avLst/>
          </a:prstGeom>
        </p:spPr>
        <p:txBody>
          <a:bodyPr vert="horz" lIns="96616" tIns="48308" rIns="96616" bIns="48308" rtlCol="0"/>
          <a:lstStyle>
            <a:lvl1pPr algn="r">
              <a:defRPr sz="1300"/>
            </a:lvl1pPr>
          </a:lstStyle>
          <a:p>
            <a:fld id="{D2FE035E-8F92-41B6-A6E5-03A455E50D54}" type="datetimeFigureOut">
              <a:rPr lang="nl-NL" sz="1200">
                <a:latin typeface="+mj-lt"/>
              </a:rPr>
              <a:t>18-9-2023</a:t>
            </a:fld>
            <a:endParaRPr lang="nl-NL" sz="1200">
              <a:latin typeface="+mj-lt"/>
            </a:endParaRPr>
          </a:p>
        </p:txBody>
      </p:sp>
      <p:pic>
        <p:nvPicPr>
          <p:cNvPr id="9" name="Afbeelding 8">
            <a:extLst>
              <a:ext uri="{FF2B5EF4-FFF2-40B4-BE49-F238E27FC236}">
                <a16:creationId xmlns:a16="http://schemas.microsoft.com/office/drawing/2014/main" id="{CDDA7152-6886-4327-ABDA-64C5A42460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21631" y="9273440"/>
            <a:ext cx="260141" cy="525999"/>
          </a:xfrm>
          <a:prstGeom prst="rect">
            <a:avLst/>
          </a:prstGeom>
        </p:spPr>
      </p:pic>
      <p:sp>
        <p:nvSpPr>
          <p:cNvPr id="10" name="Titel 4">
            <a:extLst>
              <a:ext uri="{FF2B5EF4-FFF2-40B4-BE49-F238E27FC236}">
                <a16:creationId xmlns:a16="http://schemas.microsoft.com/office/drawing/2014/main" id="{987F8136-4467-41D2-8E55-1A9F132FC762}"/>
              </a:ext>
            </a:extLst>
          </p:cNvPr>
          <p:cNvSpPr txBox="1">
            <a:spLocks/>
          </p:cNvSpPr>
          <p:nvPr/>
        </p:nvSpPr>
        <p:spPr>
          <a:xfrm>
            <a:off x="1800438" y="9302572"/>
            <a:ext cx="4528028" cy="758636"/>
          </a:xfrm>
          <a:prstGeom prst="rect">
            <a:avLst/>
          </a:prstGeom>
        </p:spPr>
        <p:txBody>
          <a:bodyPr vert="horz" lIns="96616" tIns="48308" rIns="96616" bIns="48308" rtlCol="0" anchor="ctr">
            <a:noAutofit/>
          </a:bodyPr>
          <a:lstStyle>
            <a:lvl1pPr algn="l" defTabSz="1219170" rtl="0" eaLnBrk="1" latinLnBrk="0" hangingPunct="1">
              <a:spcBef>
                <a:spcPct val="0"/>
              </a:spcBef>
              <a:buNone/>
              <a:defRPr sz="4500" b="1" i="0" kern="1200" baseline="0">
                <a:solidFill>
                  <a:srgbClr val="CC0209"/>
                </a:solidFill>
                <a:effectLst/>
                <a:latin typeface="Source Sans Pro" panose="020B0503030403020204" pitchFamily="34" charset="0"/>
                <a:ea typeface="Source Sans Pro" panose="020B0503030403020204" pitchFamily="34" charset="0"/>
                <a:cs typeface="+mj-cs"/>
              </a:defRPr>
            </a:lvl1pPr>
          </a:lstStyle>
          <a:p>
            <a:pPr algn="r"/>
            <a:r>
              <a:rPr lang="nl-NL" sz="1100" b="0">
                <a:solidFill>
                  <a:schemeClr val="tx1"/>
                </a:solidFill>
                <a:latin typeface="TheMix- Plain"/>
              </a:rPr>
              <a:t>Vragen over het levenseinde? Wij zijn ervoor.</a:t>
            </a:r>
          </a:p>
        </p:txBody>
      </p:sp>
    </p:spTree>
    <p:extLst>
      <p:ext uri="{BB962C8B-B14F-4D97-AF65-F5344CB8AC3E}">
        <p14:creationId xmlns:p14="http://schemas.microsoft.com/office/powerpoint/2010/main" val="383828147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438150" y="188913"/>
            <a:ext cx="6011863" cy="3382962"/>
          </a:xfrm>
          <a:prstGeom prst="rect">
            <a:avLst/>
          </a:prstGeom>
          <a:noFill/>
          <a:ln w="12700">
            <a:solidFill>
              <a:prstClr val="black"/>
            </a:solidFill>
          </a:ln>
        </p:spPr>
        <p:txBody>
          <a:bodyPr vert="horz" lIns="96616" tIns="48308" rIns="96616" bIns="48308" rtlCol="0" anchor="ctr"/>
          <a:lstStyle/>
          <a:p>
            <a:endParaRPr lang="nl-NL"/>
          </a:p>
        </p:txBody>
      </p:sp>
      <p:sp>
        <p:nvSpPr>
          <p:cNvPr id="7" name="Tijdelijke aanduiding voor dianummer 6"/>
          <p:cNvSpPr>
            <a:spLocks noGrp="1"/>
          </p:cNvSpPr>
          <p:nvPr>
            <p:ph type="sldNum" sz="quarter" idx="5"/>
          </p:nvPr>
        </p:nvSpPr>
        <p:spPr>
          <a:xfrm>
            <a:off x="2" y="9539508"/>
            <a:ext cx="728868" cy="503334"/>
          </a:xfrm>
          <a:prstGeom prst="rect">
            <a:avLst/>
          </a:prstGeom>
        </p:spPr>
        <p:txBody>
          <a:bodyPr vert="horz" lIns="96616" tIns="48308" rIns="96616" bIns="48308" rtlCol="0" anchor="b"/>
          <a:lstStyle>
            <a:lvl1pPr algn="r">
              <a:defRPr sz="1300">
                <a:solidFill>
                  <a:schemeClr val="tx2"/>
                </a:solidFill>
              </a:defRPr>
            </a:lvl1pPr>
          </a:lstStyle>
          <a:p>
            <a:fld id="{C0C4358A-78EA-44D6-B567-BC01D1AB75CB}" type="slidenum">
              <a:rPr lang="nl-NL" smtClean="0"/>
              <a:pPr/>
              <a:t>‹nr.›</a:t>
            </a:fld>
            <a:endParaRPr lang="nl-NL"/>
          </a:p>
        </p:txBody>
      </p:sp>
      <p:sp>
        <p:nvSpPr>
          <p:cNvPr id="8" name="Tijdelijke aanduiding voor notities 7">
            <a:extLst>
              <a:ext uri="{FF2B5EF4-FFF2-40B4-BE49-F238E27FC236}">
                <a16:creationId xmlns:a16="http://schemas.microsoft.com/office/drawing/2014/main" id="{869C4862-B2AA-48D7-A380-42CF4BE3653D}"/>
              </a:ext>
            </a:extLst>
          </p:cNvPr>
          <p:cNvSpPr>
            <a:spLocks noGrp="1"/>
          </p:cNvSpPr>
          <p:nvPr>
            <p:ph type="body" sz="quarter" idx="3"/>
          </p:nvPr>
        </p:nvSpPr>
        <p:spPr>
          <a:xfrm>
            <a:off x="688817" y="3783178"/>
            <a:ext cx="6103585" cy="6047965"/>
          </a:xfrm>
          <a:prstGeom prst="rect">
            <a:avLst/>
          </a:prstGeom>
        </p:spPr>
        <p:txBody>
          <a:bodyPr vert="horz" lIns="96616" tIns="48308" rIns="96616" bIns="4830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5" name="Afbeelding 4">
            <a:extLst>
              <a:ext uri="{FF2B5EF4-FFF2-40B4-BE49-F238E27FC236}">
                <a16:creationId xmlns:a16="http://schemas.microsoft.com/office/drawing/2014/main" id="{F1E66DAA-5958-49D3-AF18-EA4C8E91B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182" y="8968789"/>
            <a:ext cx="886220" cy="954811"/>
          </a:xfrm>
          <a:prstGeom prst="rect">
            <a:avLst/>
          </a:prstGeom>
        </p:spPr>
      </p:pic>
    </p:spTree>
    <p:extLst>
      <p:ext uri="{BB962C8B-B14F-4D97-AF65-F5344CB8AC3E}">
        <p14:creationId xmlns:p14="http://schemas.microsoft.com/office/powerpoint/2010/main" val="7469930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vve.nl/informatie/sterven-eigen-regie/bewust-afzien-van-vocht-en-voedin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knmg.nl/actualiteit-opinie/nieuws/nieuwsbericht/handreiking-bij-bewust-afzien-van-eten-en-drinken.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knmg.nl/advies-richtlijnen/dossiers/palliatieve-sedatie.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vve.nl/informatie/palliatieve-sedatie/palliatieve-sedatie-vs-euthanasi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vve.nl/informatie/palliatieve-sedatie/palliatieve-sedatie-vs-euthanasi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vve.nl/informatie/palliatieve-sedatie/palliatieve-sedatie-vs-euthanasi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vve.nl/wat-euthanasie" TargetMode="External"/><Relationship Id="rId7" Type="http://schemas.openxmlformats.org/officeDocument/2006/relationships/hyperlink" Target="https://nvve.nl/files/8914/3462/1734/PatientenfolderSCEN2007.pdf"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xpertisecentrumeuthanasie.nl/" TargetMode="External"/><Relationship Id="rId5" Type="http://schemas.openxmlformats.org/officeDocument/2006/relationships/hyperlink" Target="https://www.euthanasiecommissie.nl/euthanasiecode-2018" TargetMode="External"/><Relationship Id="rId4" Type="http://schemas.openxmlformats.org/officeDocument/2006/relationships/hyperlink" Target="https://www.knmg.nl/advies-richtlijnen/dossiers/euthanasie.ht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vve.nl/informatie/sterven-eigen-regi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vve.nl/oude-paginas/waardig-sterven/patientenrecht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D45DC4FA-5327-46EB-9FED-FA4BB76111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C16A41F6-70F3-4A6F-B23E-AB3ABCF359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b="1" dirty="0"/>
              <a:t>Over deze lezing:</a:t>
            </a:r>
          </a:p>
          <a:p>
            <a:pPr eaLnBrk="1" hangingPunct="1"/>
            <a:r>
              <a:rPr lang="nl-NL" altLang="nl-NL" dirty="0"/>
              <a:t>Doelgroep: niet-leden</a:t>
            </a:r>
          </a:p>
          <a:p>
            <a:pPr eaLnBrk="1" hangingPunct="1"/>
            <a:endParaRPr lang="nl-NL" altLang="nl-NL" dirty="0"/>
          </a:p>
          <a:p>
            <a:pPr marL="181154" indent="-181154">
              <a:buFont typeface="Arial" panose="020B0604020202020204" pitchFamily="34" charset="0"/>
              <a:buChar char="•"/>
            </a:pPr>
            <a:r>
              <a:rPr lang="nl-NL" altLang="nl-NL" dirty="0"/>
              <a:t>Na deze lezing weet het publiek wanneer en waarom het belangrijk is om tijdig na te denken over het levenseinde.</a:t>
            </a:r>
          </a:p>
          <a:p>
            <a:pPr marL="181154" indent="-181154">
              <a:buFont typeface="Arial" panose="020B0604020202020204" pitchFamily="34" charset="0"/>
              <a:buChar char="•"/>
            </a:pPr>
            <a:r>
              <a:rPr lang="nl-NL" altLang="nl-NL" dirty="0"/>
              <a:t>Weet het publiek het brede palet aan keuzemogelijkheden.</a:t>
            </a:r>
          </a:p>
          <a:p>
            <a:pPr marL="181154" indent="-181154">
              <a:buFont typeface="Arial" panose="020B0604020202020204" pitchFamily="34" charset="0"/>
              <a:buChar char="•"/>
            </a:pPr>
            <a:r>
              <a:rPr lang="nl-NL" altLang="nl-NL" dirty="0"/>
              <a:t>Heeft het publiek nagedacht over zijn/haar eigen levenseinde en wat bij hem/haar zal passen.</a:t>
            </a:r>
          </a:p>
          <a:p>
            <a:pPr marL="181154" indent="-181154">
              <a:buFont typeface="Arial" panose="020B0604020202020204" pitchFamily="34" charset="0"/>
              <a:buChar char="•"/>
            </a:pPr>
            <a:r>
              <a:rPr lang="nl-NL" altLang="nl-NL" dirty="0"/>
              <a:t>Kent het publiek de drie NVVE wilsverklaringen en de reikwijdte.</a:t>
            </a:r>
          </a:p>
          <a:p>
            <a:pPr marL="181154" indent="-181154">
              <a:buFont typeface="Arial" panose="020B0604020202020204" pitchFamily="34" charset="0"/>
              <a:buChar char="•"/>
            </a:pPr>
            <a:r>
              <a:rPr lang="nl-NL" altLang="nl-NL" dirty="0"/>
              <a:t>Weet het publiek dat het van groot belang is om in gesprek te gaan met arts en naasten voor steun in de laatste levensfase.</a:t>
            </a:r>
          </a:p>
          <a:p>
            <a:pPr marL="181154" indent="-181154">
              <a:buFont typeface="Arial" panose="020B0604020202020204" pitchFamily="34" charset="0"/>
              <a:buChar char="•"/>
            </a:pPr>
            <a:r>
              <a:rPr lang="nl-NL" altLang="nl-NL" dirty="0"/>
              <a:t>Weet het publiek hoe de NVVE daarbij tot steun kan zijn.</a:t>
            </a:r>
          </a:p>
          <a:p>
            <a:pPr eaLnBrk="1" hangingPunct="1"/>
            <a:endParaRPr lang="nl-NL" altLang="nl-NL" dirty="0"/>
          </a:p>
          <a:p>
            <a:pPr defTabSz="987700">
              <a:defRPr/>
            </a:pPr>
            <a:r>
              <a:rPr lang="nl-NL" b="1" noProof="0" dirty="0"/>
              <a:t>VOOR DE SPREKER</a:t>
            </a:r>
          </a:p>
          <a:p>
            <a:pPr defTabSz="987700">
              <a:defRPr/>
            </a:pPr>
            <a:r>
              <a:rPr lang="nl-NL" noProof="0" dirty="0"/>
              <a:t>Welkom bij deze </a:t>
            </a:r>
            <a:r>
              <a:rPr lang="nl-NL" baseline="0" noProof="0" dirty="0"/>
              <a:t>lezing ‘Alles wat u altijd al heeft willen weten over het levenseinde’.</a:t>
            </a:r>
          </a:p>
          <a:p>
            <a:pPr eaLnBrk="1" hangingPunct="1"/>
            <a:endParaRPr lang="nl-NL" baseline="0" noProof="0" dirty="0"/>
          </a:p>
          <a:p>
            <a:pPr eaLnBrk="1" hangingPunct="1"/>
            <a:r>
              <a:rPr lang="nl-NL" baseline="0" noProof="0" dirty="0"/>
              <a:t>Mijn naam is xxx en ik ben als voorlichter/spreker verbonden aan de Levenseinde Academie van de NVVE. Samen met mijn 20 collega’s verzorgen wij per jaar zo’n 150 lezingen.</a:t>
            </a:r>
          </a:p>
          <a:p>
            <a:pPr eaLnBrk="1" hangingPunct="1"/>
            <a:r>
              <a:rPr lang="nl-NL" baseline="0" noProof="0" dirty="0"/>
              <a:t>En vandaag voor u een lezing over alles wat u altijd al heeft willen weten over het levenseinde.</a:t>
            </a:r>
          </a:p>
          <a:p>
            <a:pPr eaLnBrk="1" hangingPunct="1"/>
            <a:endParaRPr lang="nl-NL" baseline="0" noProof="0" dirty="0"/>
          </a:p>
          <a:p>
            <a:pPr eaLnBrk="1" hangingPunct="1"/>
            <a:r>
              <a:rPr lang="nl-NL" baseline="0" noProof="0" dirty="0"/>
              <a:t>Alles wat verteld wordt in deze lezing, vindt u terug in de rode brochure ‘Over de laatste levensfase’. </a:t>
            </a:r>
            <a:r>
              <a:rPr lang="nl-NL" i="1" baseline="0" noProof="0" dirty="0"/>
              <a:t>(terug te vinden op onze website, of je hebt ze mee en verstrekt ze aan de liefhebbers – schat zelf in of je er een vergoeding voor vraagt - )</a:t>
            </a:r>
          </a:p>
          <a:p>
            <a:pPr eaLnBrk="1" hangingPunct="1"/>
            <a:endParaRPr lang="nl-NL" noProof="0" dirty="0"/>
          </a:p>
          <a:p>
            <a:pPr eaLnBrk="1" hangingPunct="1"/>
            <a:r>
              <a:rPr lang="nl-NL" noProof="0" dirty="0"/>
              <a:t>Ruimte voor persoonlijk verhaal, vraag aan de zaal of actualiteit (op basis van jouw persoonlijke presentatiestijl).</a:t>
            </a:r>
          </a:p>
          <a:p>
            <a:pPr eaLnBrk="1" hangingPunct="1"/>
            <a:endParaRPr lang="nl-NL" noProof="0" dirty="0"/>
          </a:p>
          <a:p>
            <a:r>
              <a:rPr lang="nl-NL" altLang="nl-NL" b="1" dirty="0"/>
              <a:t>ACHTERGROND INFORMATIE</a:t>
            </a:r>
          </a:p>
          <a:p>
            <a:r>
              <a:rPr lang="nl-NL" altLang="nl-NL" dirty="0"/>
              <a:t>Lees voor deze lezing de brochures </a:t>
            </a:r>
            <a:r>
              <a:rPr lang="nl-NL" altLang="nl-NL" i="1" dirty="0"/>
              <a:t>Over de laatste levensfase </a:t>
            </a:r>
            <a:r>
              <a:rPr lang="nl-NL" altLang="nl-NL" dirty="0"/>
              <a:t>en </a:t>
            </a:r>
            <a:r>
              <a:rPr lang="nl-NL" altLang="nl-NL" i="1" dirty="0"/>
              <a:t>Toelichting Wilsverklaringen </a:t>
            </a:r>
            <a:r>
              <a:rPr lang="nl-NL" altLang="nl-NL" dirty="0"/>
              <a:t>goed door. Verder is in deze tekst gebruik gemaakt van de </a:t>
            </a:r>
            <a:r>
              <a:rPr lang="nl-NL" altLang="nl-NL" i="1" dirty="0"/>
              <a:t>euthanasiecode van de RTE</a:t>
            </a:r>
            <a:r>
              <a:rPr lang="nl-NL" altLang="nl-NL" dirty="0"/>
              <a:t>, de folder </a:t>
            </a:r>
            <a:br>
              <a:rPr lang="nl-NL" altLang="nl-NL" dirty="0"/>
            </a:br>
            <a:r>
              <a:rPr lang="nl-NL" altLang="nl-NL" i="1" dirty="0"/>
              <a:t>Praat tijdig over het levenseinde </a:t>
            </a:r>
            <a:r>
              <a:rPr lang="nl-NL" altLang="nl-NL" dirty="0"/>
              <a:t>van de KNMG, </a:t>
            </a:r>
            <a:r>
              <a:rPr lang="nl-NL" altLang="nl-NL" i="1" dirty="0"/>
              <a:t>richtlijn palliatieve sedatie</a:t>
            </a:r>
            <a:r>
              <a:rPr lang="nl-NL" altLang="nl-NL" dirty="0"/>
              <a:t>, </a:t>
            </a:r>
            <a:r>
              <a:rPr lang="nl-NL" altLang="nl-NL" i="1" dirty="0"/>
              <a:t>handreiking </a:t>
            </a:r>
            <a:br>
              <a:rPr lang="nl-NL" altLang="nl-NL" i="1" dirty="0"/>
            </a:br>
            <a:r>
              <a:rPr lang="nl-NL" altLang="nl-NL" i="1" dirty="0"/>
              <a:t>stoppen met eten en drinken </a:t>
            </a:r>
            <a:r>
              <a:rPr lang="nl-NL" altLang="nl-NL" dirty="0"/>
              <a:t>en de NVVE website.</a:t>
            </a:r>
          </a:p>
        </p:txBody>
      </p:sp>
      <p:sp>
        <p:nvSpPr>
          <p:cNvPr id="13316" name="Tijdelijke aanduiding voor dianummer 3">
            <a:extLst>
              <a:ext uri="{FF2B5EF4-FFF2-40B4-BE49-F238E27FC236}">
                <a16:creationId xmlns:a16="http://schemas.microsoft.com/office/drawing/2014/main" id="{FA8E7414-5C86-4DFB-AE4E-4BF9873D22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5001" indent="-301923">
              <a:spcBef>
                <a:spcPct val="30000"/>
              </a:spcBef>
              <a:defRPr sz="1200">
                <a:solidFill>
                  <a:schemeClr val="tx1"/>
                </a:solidFill>
                <a:latin typeface="Calibri" panose="020F0502020204030204" pitchFamily="34" charset="0"/>
              </a:defRPr>
            </a:lvl2pPr>
            <a:lvl3pPr marL="1207694" indent="-241539">
              <a:spcBef>
                <a:spcPct val="30000"/>
              </a:spcBef>
              <a:defRPr sz="1200">
                <a:solidFill>
                  <a:schemeClr val="tx1"/>
                </a:solidFill>
                <a:latin typeface="Calibri" panose="020F0502020204030204" pitchFamily="34" charset="0"/>
              </a:defRPr>
            </a:lvl3pPr>
            <a:lvl4pPr marL="1690771" indent="-241539">
              <a:spcBef>
                <a:spcPct val="30000"/>
              </a:spcBef>
              <a:defRPr sz="1200">
                <a:solidFill>
                  <a:schemeClr val="tx1"/>
                </a:solidFill>
                <a:latin typeface="Calibri" panose="020F0502020204030204" pitchFamily="34" charset="0"/>
              </a:defRPr>
            </a:lvl4pPr>
            <a:lvl5pPr marL="2173849" indent="-241539">
              <a:spcBef>
                <a:spcPct val="30000"/>
              </a:spcBef>
              <a:defRPr sz="1200">
                <a:solidFill>
                  <a:schemeClr val="tx1"/>
                </a:solidFill>
                <a:latin typeface="Calibri" panose="020F0502020204030204" pitchFamily="34" charset="0"/>
              </a:defRPr>
            </a:lvl5pPr>
            <a:lvl6pPr marL="2656926" indent="-241539" eaLnBrk="0" fontAlgn="base" hangingPunct="0">
              <a:spcBef>
                <a:spcPct val="30000"/>
              </a:spcBef>
              <a:spcAft>
                <a:spcPct val="0"/>
              </a:spcAft>
              <a:defRPr sz="1200">
                <a:solidFill>
                  <a:schemeClr val="tx1"/>
                </a:solidFill>
                <a:latin typeface="Calibri" panose="020F0502020204030204" pitchFamily="34" charset="0"/>
              </a:defRPr>
            </a:lvl6pPr>
            <a:lvl7pPr marL="3140004" indent="-241539" eaLnBrk="0" fontAlgn="base" hangingPunct="0">
              <a:spcBef>
                <a:spcPct val="30000"/>
              </a:spcBef>
              <a:spcAft>
                <a:spcPct val="0"/>
              </a:spcAft>
              <a:defRPr sz="1200">
                <a:solidFill>
                  <a:schemeClr val="tx1"/>
                </a:solidFill>
                <a:latin typeface="Calibri" panose="020F0502020204030204" pitchFamily="34" charset="0"/>
              </a:defRPr>
            </a:lvl7pPr>
            <a:lvl8pPr marL="3623081" indent="-241539" eaLnBrk="0" fontAlgn="base" hangingPunct="0">
              <a:spcBef>
                <a:spcPct val="30000"/>
              </a:spcBef>
              <a:spcAft>
                <a:spcPct val="0"/>
              </a:spcAft>
              <a:defRPr sz="1200">
                <a:solidFill>
                  <a:schemeClr val="tx1"/>
                </a:solidFill>
                <a:latin typeface="Calibri" panose="020F0502020204030204" pitchFamily="34" charset="0"/>
              </a:defRPr>
            </a:lvl8pPr>
            <a:lvl9pPr marL="4106159" indent="-24153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5B7F49-188C-4406-B7BA-13EA695FD8AD}" type="slidenum">
              <a:rPr lang="nl-NL" altLang="nl-NL" sz="1300"/>
              <a:pPr>
                <a:spcBef>
                  <a:spcPct val="0"/>
                </a:spcBef>
              </a:pPr>
              <a:t>1</a:t>
            </a:fld>
            <a:endParaRPr lang="nl-NL" altLang="nl-NL"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81154" indent="-181154">
              <a:buFont typeface="Arial" panose="020B0604020202020204" pitchFamily="34" charset="0"/>
              <a:buChar char="•"/>
            </a:pPr>
            <a:r>
              <a:rPr lang="nl-NL" sz="1200" dirty="0"/>
              <a:t>In die wet, die </a:t>
            </a:r>
            <a:r>
              <a:rPr lang="nl-NL" sz="1200" dirty="0" err="1"/>
              <a:t>WGBo</a:t>
            </a:r>
            <a:r>
              <a:rPr lang="nl-NL" sz="1200" dirty="0"/>
              <a:t> staat onder andere dat voor iedere behandeling of onderzoek toestemming nodig is. U beslist uiteindelijk of er wel of niet behandeld wordt en niet de arts. U hoeft dus niet alle behandelingen die de arts voorstelt, ook te ondergaan. U heeft het recht om van een behandeling af te zien, en u mag ook besluiten om een behandeling die al is gestart – te stoppen. Zelfs als het gevolg is dat u daardoor overlijdt.</a:t>
            </a:r>
          </a:p>
          <a:p>
            <a:pPr marL="181154" indent="-181154">
              <a:buFont typeface="Arial" panose="020B0604020202020204" pitchFamily="34" charset="0"/>
              <a:buChar char="•"/>
            </a:pPr>
            <a:endParaRPr lang="nl-NL" sz="1200" dirty="0"/>
          </a:p>
          <a:p>
            <a:pPr marL="181154" indent="-181154">
              <a:buFont typeface="Arial" panose="020B0604020202020204" pitchFamily="34" charset="0"/>
              <a:buChar char="•"/>
            </a:pPr>
            <a:r>
              <a:rPr lang="nl-NL" sz="1200" dirty="0"/>
              <a:t>Bij de keuze om van een behandeling af te zien of te stoppen kunt u zich zelf te vraag stellen: Wat is mijn kwaliteit van leven na de behandeling? Hierop kunt u uw keuze bepalen.</a:t>
            </a:r>
          </a:p>
          <a:p>
            <a:endParaRPr lang="nl-NL" sz="1200" dirty="0"/>
          </a:p>
          <a:p>
            <a:pPr marL="181154" indent="-181154">
              <a:buFont typeface="Arial" panose="020B0604020202020204" pitchFamily="34" charset="0"/>
              <a:buChar char="•"/>
            </a:pPr>
            <a:r>
              <a:rPr lang="nl-NL" sz="1200" dirty="0"/>
              <a:t>Er staan nog veel meer rechten en plichten in de </a:t>
            </a:r>
            <a:r>
              <a:rPr lang="nl-NL" sz="1200" dirty="0" err="1"/>
              <a:t>WGBo</a:t>
            </a:r>
            <a:r>
              <a:rPr lang="nl-NL" sz="1200" dirty="0"/>
              <a:t>, bijvoorbeeld dat u recht heeft op inzage in het medisch dossier. Dat is bijvoorbeeld belangrijk voor uw gevolmachtigde.</a:t>
            </a:r>
          </a:p>
          <a:p>
            <a:endParaRPr lang="nl-NL" sz="1200" dirty="0"/>
          </a:p>
          <a:p>
            <a:r>
              <a:rPr lang="nl-NL" sz="1200" dirty="0"/>
              <a:t>De NVVE heeft een schriftelijke wilsverklaring ‘Behandelverbod’ in haar pakket Wilsverklaringen. Hierin geeft u aan dat u levensrekkende behandelingen weigert en daarmee de regie over uw Levenseinde zelf in handen houdt. Over het behandelverbod en de andere wilsverklaringen, ga ik later in deze lezing dieper in.</a:t>
            </a:r>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pPr/>
              <a:t>10</a:t>
            </a:fld>
            <a:endParaRPr lang="nl-NL"/>
          </a:p>
        </p:txBody>
      </p:sp>
    </p:spTree>
    <p:extLst>
      <p:ext uri="{BB962C8B-B14F-4D97-AF65-F5344CB8AC3E}">
        <p14:creationId xmlns:p14="http://schemas.microsoft.com/office/powerpoint/2010/main" val="1772788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p:txBody>
          <a:bodyPr/>
          <a:lstStyle/>
          <a:p>
            <a:r>
              <a:rPr lang="nl-NL" b="1" noProof="0"/>
              <a:t>VOOR DE SPREKER</a:t>
            </a:r>
          </a:p>
          <a:p>
            <a:pPr defTabSz="966155">
              <a:defRPr/>
            </a:pPr>
            <a:r>
              <a:rPr lang="nl-NL"/>
              <a:t>Stoppen met eten en drinken als keuze mogelijkheid aan het einde van het leven, is – wat de NVVE betreft – een goede tweede keuze mogelijkheid als aan bepaalde voorwaarden voldaan kan worden. Het kan dus een optie zijn als andere keuzes, zoals niet behandelen of euthanasie niet tot de mogelijkheden behoort.</a:t>
            </a:r>
          </a:p>
          <a:p>
            <a:endParaRPr lang="nl-NL" noProof="0"/>
          </a:p>
          <a:p>
            <a:r>
              <a:rPr lang="nl-NL" b="1" noProof="0"/>
              <a:t>ACHTERGROND INFORMATIE:</a:t>
            </a:r>
          </a:p>
          <a:p>
            <a:r>
              <a:rPr lang="nl-NL"/>
              <a:t>Meer informatie op onze website: </a:t>
            </a:r>
            <a:r>
              <a:rPr lang="nl-NL">
                <a:hlinkClick r:id="rId3"/>
              </a:rPr>
              <a:t>https://www.nvve.nl/informatie/sterven-eigen-regie/bewust-afzien-van-vocht-en-voeding</a:t>
            </a:r>
            <a:endParaRPr lang="nl-NL"/>
          </a:p>
          <a:p>
            <a:endParaRPr lang="nl-NL"/>
          </a:p>
          <a:p>
            <a:r>
              <a:rPr lang="nl-NL"/>
              <a:t>De KNMG schreef een handreiking over stoppen met eten en drinken: </a:t>
            </a:r>
            <a:r>
              <a:rPr lang="nl-NL">
                <a:hlinkClick r:id="rId4"/>
              </a:rPr>
              <a:t>https://www.knmg.nl/actualiteit-opinie/nieuws/nieuwsbericht/handreiking-bij-bewust-afzien-van-eten-en-drinken.htm</a:t>
            </a:r>
            <a:endParaRPr lang="nl-NL"/>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11</a:t>
            </a:fld>
            <a:endParaRPr lang="nl-NL"/>
          </a:p>
        </p:txBody>
      </p:sp>
    </p:spTree>
    <p:extLst>
      <p:ext uri="{BB962C8B-B14F-4D97-AF65-F5344CB8AC3E}">
        <p14:creationId xmlns:p14="http://schemas.microsoft.com/office/powerpoint/2010/main" val="3628031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p:txBody>
          <a:bodyPr/>
          <a:lstStyle/>
          <a:p>
            <a:r>
              <a:rPr lang="nl-NL" b="1"/>
              <a:t>VOOR DE SPREKER</a:t>
            </a:r>
          </a:p>
          <a:p>
            <a:pPr defTabSz="966155">
              <a:defRPr/>
            </a:pPr>
            <a:r>
              <a:rPr lang="nl-NL"/>
              <a:t>1. Bewust afzien van eten en drinken is voor mensen met een sterkte wil en een zwak gestel. </a:t>
            </a:r>
            <a:br>
              <a:rPr lang="nl-NL"/>
            </a:br>
            <a:r>
              <a:rPr lang="nl-NL"/>
              <a:t>Het moet medisch begeleid worden door een arts en in nauwe samenwerking met naasten en (wijk)verpleging. Hou er rekening mee, dat het overlijden zo’n 5 tot 15 dagen kan duren voordat de patiënt overlijdt. Dit hangt af van de conditie van de persoon en is vooraf moeilijk in te schatten.</a:t>
            </a:r>
          </a:p>
          <a:p>
            <a:endParaRPr lang="nl-NL"/>
          </a:p>
          <a:p>
            <a:pPr defTabSz="966155">
              <a:defRPr/>
            </a:pPr>
            <a:r>
              <a:rPr lang="nl-NL"/>
              <a:t>2. Bij oude mensen zie je dat het een natuurlijk proces is. Zij eten en drinken steeds minder of wijzen dit af. Als zij ook geen voeding meer krijgen toegediend, wordt het stervensproces gestart.</a:t>
            </a:r>
          </a:p>
          <a:p>
            <a:pPr defTabSz="966155">
              <a:defRPr/>
            </a:pPr>
            <a:endParaRPr lang="nl-NL"/>
          </a:p>
          <a:p>
            <a:pPr defTabSz="966155">
              <a:defRPr/>
            </a:pPr>
            <a:r>
              <a:rPr lang="nl-NL"/>
              <a:t>3. Sommige mensen vinden dat zij door het stoppen met eten en drinken de regie echt in eigen hand houden. Dat kan. </a:t>
            </a:r>
          </a:p>
          <a:p>
            <a:endParaRPr lang="nl-NL"/>
          </a:p>
          <a:p>
            <a:r>
              <a:rPr lang="nl-NL"/>
              <a:t>Stoppen met eten en drinken kan ook afzien zijn. Het is belangrijk goede afspraken te maken met arts, verpleging, familie en/of vrienden om de klachten die zich kunnen voordoen nadat gestopt is met eten en drinken zo goed mogelijk te onderdrukken zodat het proces niet te zwaar wordt.</a:t>
            </a:r>
          </a:p>
          <a:p>
            <a:endParaRPr lang="nl-NL"/>
          </a:p>
          <a:p>
            <a:r>
              <a:rPr lang="nl-NL"/>
              <a:t>Dan zijn we toe gekomen aan de laatste mogelijkheid die ik ga behandelen.</a:t>
            </a:r>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12</a:t>
            </a:fld>
            <a:endParaRPr lang="nl-NL"/>
          </a:p>
        </p:txBody>
      </p:sp>
    </p:spTree>
    <p:extLst>
      <p:ext uri="{BB962C8B-B14F-4D97-AF65-F5344CB8AC3E}">
        <p14:creationId xmlns:p14="http://schemas.microsoft.com/office/powerpoint/2010/main" val="4175513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p:txBody>
          <a:bodyPr/>
          <a:lstStyle/>
          <a:p>
            <a:r>
              <a:rPr lang="nl-NL" b="1" noProof="0" dirty="0"/>
              <a:t>VOOR DE SPREKER</a:t>
            </a:r>
          </a:p>
          <a:p>
            <a:r>
              <a:rPr lang="nl-NL" b="0" noProof="0" dirty="0"/>
              <a:t>Palliatieve </a:t>
            </a:r>
            <a:r>
              <a:rPr lang="nl-NL" noProof="0" dirty="0"/>
              <a:t>sedatie heeft het doel het lijden van de patiënt te verlichten. Dit is een </a:t>
            </a:r>
            <a:r>
              <a:rPr lang="nl-NL" u="sng" noProof="0" dirty="0"/>
              <a:t>medische beslissing </a:t>
            </a:r>
            <a:r>
              <a:rPr lang="nl-NL" noProof="0" dirty="0"/>
              <a:t>die altijd wordt genomen in overleg tussen de arts, de patiënt of de vertegenwoordiger van de patiënt. </a:t>
            </a:r>
          </a:p>
          <a:p>
            <a:endParaRPr lang="nl-NL" dirty="0"/>
          </a:p>
          <a:p>
            <a:r>
              <a:rPr lang="nl-NL" b="1" noProof="0" dirty="0"/>
              <a:t>ACHTERGROND INFORMATIE:</a:t>
            </a:r>
          </a:p>
          <a:p>
            <a:pPr defTabSz="966155">
              <a:defRPr/>
            </a:pPr>
            <a:r>
              <a:rPr lang="nl-NL" sz="1200" dirty="0"/>
              <a:t>Palliatieve sedatie is normaal medisch handelen. Palliatieve sedatie is het opzettelijk verlagen van het bewustzijn van een patiënt in de laatste levensfase. Doel is het lijden te verlichten. Het bewustzijn verlagen is een middel om dat te bereiken. Palliatieve sedatie bekort het leven niet. De patiënt komt te overlijden aan de onderliggende ziekte. Hierin onderscheidt palliatieve sedatie zich van euthanasie.</a:t>
            </a:r>
            <a:endParaRPr lang="nl-NL" dirty="0"/>
          </a:p>
          <a:p>
            <a:endParaRPr lang="nl-NL" dirty="0"/>
          </a:p>
          <a:p>
            <a:r>
              <a:rPr lang="nl-NL" dirty="0"/>
              <a:t>De richtlijn palliatieve sedatie vind je op de site van de KNMG: </a:t>
            </a:r>
            <a:r>
              <a:rPr lang="nl-NL" dirty="0">
                <a:hlinkClick r:id="rId3"/>
              </a:rPr>
              <a:t>https://www.knmg.nl/advies-richtlijnen/dossiers/palliatieve-sedatie.htm</a:t>
            </a:r>
            <a:endParaRPr lang="nl-NL" dirty="0"/>
          </a:p>
          <a:p>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13</a:t>
            </a:fld>
            <a:endParaRPr lang="nl-NL"/>
          </a:p>
        </p:txBody>
      </p:sp>
    </p:spTree>
    <p:extLst>
      <p:ext uri="{BB962C8B-B14F-4D97-AF65-F5344CB8AC3E}">
        <p14:creationId xmlns:p14="http://schemas.microsoft.com/office/powerpoint/2010/main" val="74379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p:txBody>
          <a:bodyPr/>
          <a:lstStyle/>
          <a:p>
            <a:r>
              <a:rPr lang="nl-NL" b="1" noProof="0" dirty="0"/>
              <a:t>VOOR DE SPREKER</a:t>
            </a:r>
          </a:p>
          <a:p>
            <a:r>
              <a:rPr lang="nl-NL" noProof="0" dirty="0"/>
              <a:t>De palliatieve sedatie kan worden gestart als de patiënt een levensverwachting van maximaal 2 weken heeft, dat wil zeggen dat het natuurlijk overlijden binnen twee weken wordt verwacht. De arts kan dit inschatten.</a:t>
            </a:r>
          </a:p>
          <a:p>
            <a:pPr defTabSz="966155">
              <a:defRPr/>
            </a:pPr>
            <a:endParaRPr lang="nl-NL" noProof="0" dirty="0"/>
          </a:p>
          <a:p>
            <a:pPr defTabSz="966155">
              <a:defRPr/>
            </a:pPr>
            <a:r>
              <a:rPr lang="nl-NL" noProof="0" dirty="0"/>
              <a:t>Het bewustzijn van de patiënt wordt verlaagd door een sterk slaapmiddel toe te dienen, dit noemen we sedatie. De patiënt krijgt geen vocht en voeding meer toegediend. De patiënt hoeft geen pijn te lijden, geen ongemakken te hebben en geen angst of onrust meer te ondergaan. Hiervoor krijgt hij pijnbestrijding, vaak is dat morfine.</a:t>
            </a:r>
          </a:p>
          <a:p>
            <a:endParaRPr lang="nl-NL" sz="1200" dirty="0"/>
          </a:p>
          <a:p>
            <a:pPr defTabSz="966155">
              <a:defRPr/>
            </a:pPr>
            <a:r>
              <a:rPr lang="nl-NL" noProof="0" dirty="0"/>
              <a:t>Uiteindelijk overlijdt de patiënt aan zijn ziekte, niet aan de sedatie. </a:t>
            </a:r>
          </a:p>
          <a:p>
            <a:endParaRPr lang="nl-NL" sz="1200" dirty="0"/>
          </a:p>
          <a:p>
            <a:pPr defTabSz="966155">
              <a:defRPr/>
            </a:pPr>
            <a:r>
              <a:rPr lang="nl-NL" noProof="0" dirty="0"/>
              <a:t>Na het starten van de sedatie kan het overlijden binnen enkele uren tot enkele dagen worden verwacht. </a:t>
            </a:r>
          </a:p>
          <a:p>
            <a:endParaRPr lang="nl-NL" sz="1200" dirty="0"/>
          </a:p>
          <a:p>
            <a:r>
              <a:rPr lang="nl-NL" noProof="0" dirty="0"/>
              <a:t>Dit valt onder normaal medisch handelen en is een natuurlijke dood. </a:t>
            </a:r>
          </a:p>
          <a:p>
            <a:endParaRPr lang="nl-NL" noProof="0" dirty="0"/>
          </a:p>
          <a:p>
            <a:r>
              <a:rPr lang="nl-NL" noProof="0" dirty="0"/>
              <a:t>We gaan naar het volgende onderwerp.</a:t>
            </a:r>
            <a:endParaRPr lang="nl-NL" sz="1200" dirty="0"/>
          </a:p>
          <a:p>
            <a:endParaRPr lang="nl-NL" noProof="0" dirty="0"/>
          </a:p>
          <a:p>
            <a:r>
              <a:rPr lang="nl-NL" b="1" noProof="0" dirty="0"/>
              <a:t>ACHTERGROND INFORMATIE:</a:t>
            </a:r>
          </a:p>
          <a:p>
            <a:r>
              <a:rPr lang="nl-NL" dirty="0"/>
              <a:t>Het verschil tussen euthanasie en palliatieve sedatie staat hier:</a:t>
            </a:r>
          </a:p>
          <a:p>
            <a:r>
              <a:rPr lang="nl-NL" dirty="0">
                <a:hlinkClick r:id="rId3"/>
              </a:rPr>
              <a:t>https://www.nvve.nl/informatie/palliatieve-sedatie/palliatieve-sedatie-vs-euthanasie</a:t>
            </a:r>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14</a:t>
            </a:fld>
            <a:endParaRPr lang="nl-NL"/>
          </a:p>
        </p:txBody>
      </p:sp>
    </p:spTree>
    <p:extLst>
      <p:ext uri="{BB962C8B-B14F-4D97-AF65-F5344CB8AC3E}">
        <p14:creationId xmlns:p14="http://schemas.microsoft.com/office/powerpoint/2010/main" val="908672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p:txBody>
          <a:bodyPr/>
          <a:lstStyle/>
          <a:p>
            <a:r>
              <a:rPr lang="nl-NL" b="1" noProof="0" dirty="0"/>
              <a:t>VOOR DE SPREKER</a:t>
            </a:r>
          </a:p>
          <a:p>
            <a:r>
              <a:rPr lang="nl-NL" noProof="0" dirty="0"/>
              <a:t>De palliatieve sedatie kan worden gestart als de patiënt een levensverwachting van maximaal 2 weken heeft, dat wil zeggen dat het natuurlijk overlijden binnen twee weken wordt verwacht. De arts kan dit inschatten.</a:t>
            </a:r>
          </a:p>
          <a:p>
            <a:pPr defTabSz="966155">
              <a:defRPr/>
            </a:pPr>
            <a:endParaRPr lang="nl-NL" noProof="0" dirty="0"/>
          </a:p>
          <a:p>
            <a:pPr defTabSz="966155">
              <a:defRPr/>
            </a:pPr>
            <a:r>
              <a:rPr lang="nl-NL" noProof="0" dirty="0"/>
              <a:t>Het bewustzijn van de patiënt wordt verlaagd door een sterk slaapmiddel toe te dienen, dit noemen we sedatie. De patiënt krijgt geen vocht en voeding meer toegediend. De patiënt hoeft geen pijn te lijden, geen ongemakken te hebben en geen angst of onrust meer te ondergaan. Hiervoor krijgt hij pijnbestrijding, vaak is dat morfine.</a:t>
            </a:r>
          </a:p>
          <a:p>
            <a:endParaRPr lang="nl-NL" sz="1200" dirty="0"/>
          </a:p>
          <a:p>
            <a:pPr defTabSz="966155">
              <a:defRPr/>
            </a:pPr>
            <a:r>
              <a:rPr lang="nl-NL" noProof="0" dirty="0"/>
              <a:t>Uiteindelijk overlijdt de patiënt aan zijn ziekte, niet aan de sedatie. </a:t>
            </a:r>
          </a:p>
          <a:p>
            <a:endParaRPr lang="nl-NL" sz="1200" dirty="0"/>
          </a:p>
          <a:p>
            <a:pPr defTabSz="966155">
              <a:defRPr/>
            </a:pPr>
            <a:r>
              <a:rPr lang="nl-NL" noProof="0" dirty="0"/>
              <a:t>Na het starten van de sedatie kan het overlijden binnen enkele uren tot enkele dagen worden verwacht. </a:t>
            </a:r>
          </a:p>
          <a:p>
            <a:endParaRPr lang="nl-NL" sz="1200" dirty="0"/>
          </a:p>
          <a:p>
            <a:r>
              <a:rPr lang="nl-NL" noProof="0" dirty="0"/>
              <a:t>Dit valt onder normaal medisch handelen en is een natuurlijke dood. </a:t>
            </a:r>
          </a:p>
          <a:p>
            <a:endParaRPr lang="nl-NL" noProof="0" dirty="0"/>
          </a:p>
          <a:p>
            <a:r>
              <a:rPr lang="nl-NL" noProof="0" dirty="0"/>
              <a:t>We gaan naar het volgende onderwerp.</a:t>
            </a:r>
            <a:endParaRPr lang="nl-NL" sz="1200" dirty="0"/>
          </a:p>
          <a:p>
            <a:endParaRPr lang="nl-NL" noProof="0" dirty="0"/>
          </a:p>
          <a:p>
            <a:r>
              <a:rPr lang="nl-NL" b="1" noProof="0" dirty="0"/>
              <a:t>ACHTERGROND INFORMATIE:</a:t>
            </a:r>
          </a:p>
          <a:p>
            <a:r>
              <a:rPr lang="nl-NL" dirty="0"/>
              <a:t>Het verschil tussen euthanasie en palliatieve sedatie staat hier:</a:t>
            </a:r>
          </a:p>
          <a:p>
            <a:r>
              <a:rPr lang="nl-NL" dirty="0">
                <a:hlinkClick r:id="rId3"/>
              </a:rPr>
              <a:t>https://www.nvve.nl/informatie/palliatieve-sedatie/palliatieve-sedatie-vs-euthanasie</a:t>
            </a:r>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15</a:t>
            </a:fld>
            <a:endParaRPr lang="nl-NL"/>
          </a:p>
        </p:txBody>
      </p:sp>
    </p:spTree>
    <p:extLst>
      <p:ext uri="{BB962C8B-B14F-4D97-AF65-F5344CB8AC3E}">
        <p14:creationId xmlns:p14="http://schemas.microsoft.com/office/powerpoint/2010/main" val="776264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p:txBody>
          <a:bodyPr/>
          <a:lstStyle/>
          <a:p>
            <a:r>
              <a:rPr lang="nl-NL" b="1" noProof="0" dirty="0"/>
              <a:t>VOOR DE SPREKER</a:t>
            </a:r>
          </a:p>
          <a:p>
            <a:r>
              <a:rPr lang="nl-NL" noProof="0" dirty="0"/>
              <a:t>De palliatieve sedatie kan worden gestart als de patiënt een levensverwachting van maximaal 2 weken heeft, dat wil zeggen dat het natuurlijk overlijden binnen twee weken wordt verwacht. De arts kan dit inschatten.</a:t>
            </a:r>
          </a:p>
          <a:p>
            <a:pPr defTabSz="966155">
              <a:defRPr/>
            </a:pPr>
            <a:endParaRPr lang="nl-NL" noProof="0" dirty="0"/>
          </a:p>
          <a:p>
            <a:pPr defTabSz="966155">
              <a:defRPr/>
            </a:pPr>
            <a:r>
              <a:rPr lang="nl-NL" noProof="0" dirty="0"/>
              <a:t>Het bewustzijn van de patiënt wordt verlaagd door een sterk slaapmiddel toe te dienen, dit noemen we sedatie. De patiënt krijgt geen vocht en voeding meer toegediend. De patiënt hoeft geen pijn te lijden, geen ongemakken te hebben en geen angst of onrust meer te ondergaan. Hiervoor krijgt hij pijnbestrijding, vaak is dat morfine.</a:t>
            </a:r>
          </a:p>
          <a:p>
            <a:endParaRPr lang="nl-NL" sz="1200" dirty="0"/>
          </a:p>
          <a:p>
            <a:pPr defTabSz="966155">
              <a:defRPr/>
            </a:pPr>
            <a:r>
              <a:rPr lang="nl-NL" noProof="0" dirty="0"/>
              <a:t>Uiteindelijk overlijdt de patiënt aan zijn ziekte, niet aan de sedatie. </a:t>
            </a:r>
          </a:p>
          <a:p>
            <a:endParaRPr lang="nl-NL" sz="1200" dirty="0"/>
          </a:p>
          <a:p>
            <a:pPr defTabSz="966155">
              <a:defRPr/>
            </a:pPr>
            <a:r>
              <a:rPr lang="nl-NL" noProof="0" dirty="0"/>
              <a:t>Na het starten van de sedatie kan het overlijden binnen enkele uren tot enkele dagen worden verwacht. </a:t>
            </a:r>
          </a:p>
          <a:p>
            <a:endParaRPr lang="nl-NL" sz="1200" dirty="0"/>
          </a:p>
          <a:p>
            <a:r>
              <a:rPr lang="nl-NL" noProof="0" dirty="0"/>
              <a:t>Dit valt onder normaal medisch handelen en is een natuurlijke dood. </a:t>
            </a:r>
          </a:p>
          <a:p>
            <a:endParaRPr lang="nl-NL" noProof="0" dirty="0"/>
          </a:p>
          <a:p>
            <a:r>
              <a:rPr lang="nl-NL" noProof="0" dirty="0"/>
              <a:t>We gaan naar het volgende onderwerp.</a:t>
            </a:r>
            <a:endParaRPr lang="nl-NL" sz="1200" dirty="0"/>
          </a:p>
          <a:p>
            <a:endParaRPr lang="nl-NL" noProof="0" dirty="0"/>
          </a:p>
          <a:p>
            <a:r>
              <a:rPr lang="nl-NL" b="1" noProof="0" dirty="0"/>
              <a:t>ACHTERGROND INFORMATIE:</a:t>
            </a:r>
          </a:p>
          <a:p>
            <a:r>
              <a:rPr lang="nl-NL" dirty="0"/>
              <a:t>Het verschil tussen euthanasie en palliatieve sedatie staat hier:</a:t>
            </a:r>
          </a:p>
          <a:p>
            <a:r>
              <a:rPr lang="nl-NL" dirty="0">
                <a:hlinkClick r:id="rId3"/>
              </a:rPr>
              <a:t>https://www.nvve.nl/informatie/palliatieve-sedatie/palliatieve-sedatie-vs-euthanasie</a:t>
            </a:r>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16</a:t>
            </a:fld>
            <a:endParaRPr lang="nl-NL"/>
          </a:p>
        </p:txBody>
      </p:sp>
    </p:spTree>
    <p:extLst>
      <p:ext uri="{BB962C8B-B14F-4D97-AF65-F5344CB8AC3E}">
        <p14:creationId xmlns:p14="http://schemas.microsoft.com/office/powerpoint/2010/main" val="793416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a:xfrm>
            <a:off x="84593" y="3783178"/>
            <a:ext cx="6707811" cy="6047965"/>
          </a:xfrm>
        </p:spPr>
        <p:txBody>
          <a:bodyPr/>
          <a:lstStyle/>
          <a:p>
            <a:r>
              <a:rPr lang="nl-NL" b="1" dirty="0"/>
              <a:t>VOOR DE SPREKER</a:t>
            </a:r>
          </a:p>
          <a:p>
            <a:r>
              <a:rPr lang="nl-NL" dirty="0"/>
              <a:t>In Nederland staat euthanasie voor het zelfgekozen levenseinde met behulp van een arts. Euthanasie is altijd uit vrije wil: een patiënt moet erom vragen en de arts mag het uitvoeren als hij zich aan de zorgvuldigheidseisen houdt. Als hij dat niet doet, is hij strafbaar. Een van die zorgvuldigheidseisen is dat u de arts ervan moet overtuigen dat u ondraaglijk lijdt. Daar heeft u de regie op.  Hoe u dit doet, behandelen we straks bij het euthanasieverzoek.</a:t>
            </a:r>
          </a:p>
          <a:p>
            <a:endParaRPr lang="nl-NL" dirty="0"/>
          </a:p>
          <a:p>
            <a:r>
              <a:rPr lang="nl-NL" dirty="0"/>
              <a:t>Uit de cijfers van de regionale toetsingscommissie blijkt dat het afgelopen jaar bijna 7.000 mensen euthanasie hebben gehad. De meeste mensen die euthanasie kregen, hadden kanker. (170 met dementie)</a:t>
            </a:r>
          </a:p>
          <a:p>
            <a:endParaRPr lang="nl-NL" dirty="0"/>
          </a:p>
          <a:p>
            <a:r>
              <a:rPr lang="en-GB" b="1" dirty="0"/>
              <a:t>ACHTERGRONDINFORMATIE </a:t>
            </a:r>
            <a:endParaRPr lang="nl-NL" dirty="0"/>
          </a:p>
          <a:p>
            <a:pPr defTabSz="966155">
              <a:defRPr/>
            </a:pPr>
            <a:r>
              <a:rPr lang="nl-NL" dirty="0"/>
              <a:t>Op de NVVE website staat uitgebreide informatie over euthanasie: </a:t>
            </a:r>
            <a:r>
              <a:rPr lang="nl-NL" dirty="0">
                <a:hlinkClick r:id="rId3"/>
              </a:rPr>
              <a:t>www.nvve.nl/wat-euthanasie</a:t>
            </a:r>
            <a:endParaRPr lang="nl-NL" dirty="0"/>
          </a:p>
          <a:p>
            <a:pPr defTabSz="966155">
              <a:defRPr/>
            </a:pPr>
            <a:r>
              <a:rPr lang="nl-NL" dirty="0"/>
              <a:t>Ook andere sites besteden er aandacht aan, zoals bijvoorbeeld: </a:t>
            </a:r>
            <a:r>
              <a:rPr lang="nl-NL" u="sng" dirty="0">
                <a:solidFill>
                  <a:srgbClr val="0070C0"/>
                </a:solidFill>
              </a:rPr>
              <a:t>www.rijksoverheid.nl/onderwerpen/levenseinde-en-euthanasie/inhoud/euthanasie</a:t>
            </a:r>
          </a:p>
          <a:p>
            <a:pPr defTabSz="966155">
              <a:defRPr/>
            </a:pPr>
            <a:r>
              <a:rPr lang="nl-NL" dirty="0"/>
              <a:t>en: </a:t>
            </a:r>
            <a:r>
              <a:rPr lang="nl-NL" dirty="0">
                <a:hlinkClick r:id="rId4"/>
              </a:rPr>
              <a:t>https://www.knmg.nl/advies-richtlijnen/dossiers/euthanasie.htm</a:t>
            </a:r>
            <a:endParaRPr lang="nl-NL" dirty="0"/>
          </a:p>
          <a:p>
            <a:pPr defTabSz="966155">
              <a:defRPr/>
            </a:pPr>
            <a:r>
              <a:rPr lang="nl-NL" dirty="0"/>
              <a:t>Voor verdere verdieping, Euthanasiecode 2018 (was code of </a:t>
            </a:r>
            <a:r>
              <a:rPr lang="nl-NL" dirty="0" err="1"/>
              <a:t>practise</a:t>
            </a:r>
            <a:r>
              <a:rPr lang="nl-NL" dirty="0"/>
              <a:t>) en casuïstiek: </a:t>
            </a:r>
            <a:r>
              <a:rPr lang="nl-NL" dirty="0">
                <a:hlinkClick r:id="rId5"/>
              </a:rPr>
              <a:t>www.euthanasiecommissie.nl/euthanasiecode-2018</a:t>
            </a:r>
            <a:endParaRPr lang="nl-NL" dirty="0"/>
          </a:p>
          <a:p>
            <a:pPr defTabSz="966155">
              <a:defRPr/>
            </a:pPr>
            <a:r>
              <a:rPr lang="nl-NL" dirty="0"/>
              <a:t>Werkwijze en achtergrond Expertise Centrum Euthanasie: </a:t>
            </a:r>
            <a:r>
              <a:rPr lang="nl-NL" dirty="0">
                <a:hlinkClick r:id="rId6"/>
              </a:rPr>
              <a:t>https://expertisecentrumeuthanasie.nl/</a:t>
            </a:r>
            <a:endParaRPr lang="nl-NL" dirty="0"/>
          </a:p>
          <a:p>
            <a:pPr defTabSz="966155">
              <a:defRPr/>
            </a:pPr>
            <a:endParaRPr lang="nl-NL" dirty="0"/>
          </a:p>
          <a:p>
            <a:r>
              <a:rPr lang="nl-NL" sz="1200" b="1" dirty="0"/>
              <a:t>Toetsing door onafhankelijke arts: </a:t>
            </a:r>
            <a:r>
              <a:rPr lang="nl-NL" sz="1200" dirty="0"/>
              <a:t>Een van de zorgvuldigheidseisen in de wet is dat de behandelend arts ten minste één onafhankelijke arts raadpleegt. Dat betekent dat deze arts niet betrokken is bij de behandeling van de patiënt, noch een (persoonlijke) band heeft met de behandelend arts of de patiënt. De onafhankelijke arts (consulent) moet de patiënt persoonlijk zien en beoordelen of de arts die het verzoek om levensbeëindiging overweegt, aan de zorgvuldigheidseisen voldoet. De consulent doet hiervan schriftelijk verslag. Ook bij een verslag met een negatief oordeel, mag de arts tot uitvoering over gaan (in de praktijk gebeurt dit zelden).</a:t>
            </a:r>
          </a:p>
          <a:p>
            <a:r>
              <a:rPr lang="nl-NL" sz="1200" b="1" dirty="0"/>
              <a:t>SCEN-artsen: </a:t>
            </a:r>
            <a:r>
              <a:rPr lang="nl-NL" sz="1200" dirty="0"/>
              <a:t>In Nederland is een netwerk opgebouwd van artsen die zijn getraind om deskundige consultatie te verlenen. Dit netwerk heet </a:t>
            </a:r>
            <a:r>
              <a:rPr lang="nl-NL" sz="1200" u="sng" dirty="0">
                <a:hlinkClick r:id="rId7"/>
              </a:rPr>
              <a:t>SCEN</a:t>
            </a:r>
            <a:r>
              <a:rPr lang="nl-NL" sz="1200" dirty="0"/>
              <a:t>, oftewel Steun en Consultatie bij Euthanasie in Nederland en is verbonden aan artsenfederatie KNMG.</a:t>
            </a:r>
          </a:p>
          <a:p>
            <a:r>
              <a:rPr lang="nl-NL" sz="1200" b="1" dirty="0"/>
              <a:t>Zorgvuldige uitvoering: </a:t>
            </a:r>
            <a:r>
              <a:rPr lang="nl-NL" sz="1200" dirty="0"/>
              <a:t>Sinds augustus 2012 is er in Nederland een nieuwe richtlijn voor de uitvoering van euthanasie. </a:t>
            </a:r>
          </a:p>
          <a:p>
            <a:r>
              <a:rPr lang="nl-NL" sz="1200" b="1" dirty="0"/>
              <a:t>Nadat euthanasie of hulp bij zelfdoding heeft plaatsgevonden: </a:t>
            </a:r>
            <a:r>
              <a:rPr lang="nl-NL" sz="1200" dirty="0"/>
              <a:t>Als een patiënt overlijdt door euthanasie, dan is dit een niet-natuurlijke dood. De arts moet daarom zijn handelen melden aan de gemeentelijk lijkschouwer (arts van GG&amp;GD). </a:t>
            </a:r>
          </a:p>
          <a:p>
            <a:r>
              <a:rPr lang="nl-NL" sz="1200" b="1" dirty="0"/>
              <a:t>Wat is de rol van de lijkschouwer?: </a:t>
            </a:r>
            <a:r>
              <a:rPr lang="nl-NL" sz="1200" dirty="0"/>
              <a:t>Nadat de lijkschouwer heeft geconstateerd dat het om euthanasie of hulp bij zelfdoding gaat, licht deze de officier van justitie in. Dit is noodzakelijk omdat het gaat om een niet-natuurlijke dood. Bij een niet-natuurlijke dood moet de officier van justitie toestemming geven voor begraven of cremeren.</a:t>
            </a:r>
          </a:p>
          <a:p>
            <a:r>
              <a:rPr lang="nl-NL" sz="1200" dirty="0"/>
              <a:t>De lijkschouwer zorgt er ook voor dat de volgende documenten bij de regionale toetsingscommissie in zijn of haar regio terecht komen: de informatie van de behandelend arts (meldingsformulier), de verslaglegging van de onafhankelijke arts en eventueel het schriftelijk euthanasieverzoek van de patiënt.</a:t>
            </a:r>
          </a:p>
          <a:p>
            <a:r>
              <a:rPr lang="nl-NL" sz="1200" b="1" dirty="0"/>
              <a:t>Toetsingscommissie: </a:t>
            </a:r>
            <a:r>
              <a:rPr lang="nl-NL" sz="1200" dirty="0"/>
              <a:t>Er zijn vijf regionale toetsingscommissies die de melding op zorgvuldigheidseisen toetsen in geval van euthanasie of hulp bij zelfdoding. Een commissie bestaat uit drie leden en drie plaatsvervangend leden. In de commissie hebben zitting een jurist, tevens voorzitter, een arts en een ethicus. De commissie stelt een oordeel vast bij meerderheid van stemmen. Als een commissie oordeelt dat een arts voldaan heeft aan de zorgvuldigheidseisen dan wordt de zaak geseponeerd en de arts wordt daarvan op de hoogte gesteld. Op de site van de </a:t>
            </a:r>
            <a:r>
              <a:rPr lang="nl-NL" sz="1200" dirty="0" err="1"/>
              <a:t>rte</a:t>
            </a:r>
            <a:r>
              <a:rPr lang="nl-NL" sz="1200" dirty="0"/>
              <a:t> staat een duidelijk stappenplan.</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17</a:t>
            </a:fld>
            <a:endParaRPr lang="nl-NL"/>
          </a:p>
        </p:txBody>
      </p:sp>
    </p:spTree>
    <p:extLst>
      <p:ext uri="{BB962C8B-B14F-4D97-AF65-F5344CB8AC3E}">
        <p14:creationId xmlns:p14="http://schemas.microsoft.com/office/powerpoint/2010/main" val="2061372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p:txBody>
          <a:bodyPr/>
          <a:lstStyle/>
          <a:p>
            <a:r>
              <a:rPr lang="en-GB" b="1" dirty="0"/>
              <a:t>VOOR DE SPREKER</a:t>
            </a:r>
          </a:p>
          <a:p>
            <a:pPr defTabSz="966155">
              <a:defRPr/>
            </a:pPr>
            <a:r>
              <a:rPr lang="nl-NL" b="0" noProof="0" dirty="0"/>
              <a:t>Euthanasie mag dus in Nederland, als u de arts overtuigt van uw ondraaglijk lijden. Dan zijn er nog een aantal andere voorwaarden:</a:t>
            </a:r>
          </a:p>
          <a:p>
            <a:endParaRPr lang="en-GB" b="1" dirty="0"/>
          </a:p>
          <a:p>
            <a:pPr marL="181154" indent="-181154">
              <a:buFont typeface="Arial" panose="020B0604020202020204" pitchFamily="34" charset="0"/>
              <a:buChar char="•"/>
            </a:pPr>
            <a:r>
              <a:rPr lang="nl-NL" dirty="0"/>
              <a:t>Om euthanasie uit te mogen voeren, moet er sprake zijn van ondraaglijk en uitzichtloos lijden. Er moet dus lichamelijk of psychiatrisch lijden zijn. Mensen die gezond zijn, komen niet voor euthanasie in aanmerking.</a:t>
            </a:r>
          </a:p>
          <a:p>
            <a:pPr marL="181154" indent="-181154">
              <a:buFont typeface="Arial" panose="020B0604020202020204" pitchFamily="34" charset="0"/>
              <a:buChar char="•"/>
            </a:pPr>
            <a:endParaRPr lang="nl-NL" dirty="0"/>
          </a:p>
          <a:p>
            <a:pPr marL="181154" indent="-181154">
              <a:buFont typeface="Arial" panose="020B0604020202020204" pitchFamily="34" charset="0"/>
              <a:buChar char="•"/>
            </a:pPr>
            <a:r>
              <a:rPr lang="nl-NL" dirty="0"/>
              <a:t>De euthanasie moet worden uitgevoerd door een arts. </a:t>
            </a:r>
          </a:p>
          <a:p>
            <a:pPr marL="181154" indent="-181154">
              <a:buFont typeface="Arial" panose="020B0604020202020204" pitchFamily="34" charset="0"/>
              <a:buChar char="•"/>
            </a:pPr>
            <a:endParaRPr lang="nl-NL" dirty="0"/>
          </a:p>
          <a:p>
            <a:pPr marL="181154" indent="-181154">
              <a:buFont typeface="Arial" panose="020B0604020202020204" pitchFamily="34" charset="0"/>
              <a:buChar char="•"/>
            </a:pPr>
            <a:r>
              <a:rPr lang="nl-NL" dirty="0"/>
              <a:t>Deze arts moet zich houden aan de zorgvuldigheidseisen zoals deze zijn vastgelegd in de Euthanasiewet. We behandelen de zorgvuldigheidseisen hierna.</a:t>
            </a:r>
          </a:p>
          <a:p>
            <a:pPr marL="181154" indent="-181154">
              <a:buFont typeface="Arial" panose="020B0604020202020204" pitchFamily="34" charset="0"/>
              <a:buChar char="•"/>
            </a:pPr>
            <a:endParaRPr lang="nl-NL" dirty="0"/>
          </a:p>
          <a:p>
            <a:pPr marL="181154" indent="-181154">
              <a:buFont typeface="Arial" panose="020B0604020202020204" pitchFamily="34" charset="0"/>
              <a:buChar char="•"/>
            </a:pPr>
            <a:r>
              <a:rPr lang="nl-NL" dirty="0"/>
              <a:t>Of de arts zich aan deze zorgvuldigheidseisen houdt, wordt vooraf getoetst door een onafhankelijk consulent, dat is vaak een SCEN-arts en achteraf door de Regionale Toetsingscommissie Euthanasie. </a:t>
            </a:r>
          </a:p>
          <a:p>
            <a:pPr marL="181154" indent="-181154">
              <a:buFont typeface="Arial" panose="020B0604020202020204" pitchFamily="34" charset="0"/>
              <a:buChar char="•"/>
            </a:pPr>
            <a:endParaRPr lang="nl-NL" dirty="0"/>
          </a:p>
          <a:p>
            <a:pPr marL="181154" indent="-181154">
              <a:buFont typeface="Arial" panose="020B0604020202020204" pitchFamily="34" charset="0"/>
              <a:buChar char="•"/>
            </a:pPr>
            <a:r>
              <a:rPr lang="nl-NL" dirty="0"/>
              <a:t>Pas als de Regionale Toetsingscommissie de euthanasie als zorgvuldig heeft beoordeeld, is de uitvoering niet strafbaar geweest.</a:t>
            </a:r>
          </a:p>
          <a:p>
            <a:endParaRPr lang="nl-NL" dirty="0"/>
          </a:p>
          <a:p>
            <a:r>
              <a:rPr lang="nl-NL" dirty="0"/>
              <a:t>De NVVE geeft de wilsverklaring ‘Euthanasieverzoek’ uit. Dit Euthanasieverzoek behandel ik straks uitgebreid.</a:t>
            </a:r>
          </a:p>
          <a:p>
            <a:endParaRPr lang="nl-NL" dirty="0"/>
          </a:p>
          <a:p>
            <a:r>
              <a:rPr lang="nl-NL" b="1" dirty="0"/>
              <a:t>In de video die hierna komt, lichten we dat verder toe.</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18</a:t>
            </a:fld>
            <a:endParaRPr lang="nl-NL"/>
          </a:p>
        </p:txBody>
      </p:sp>
    </p:spTree>
    <p:extLst>
      <p:ext uri="{BB962C8B-B14F-4D97-AF65-F5344CB8AC3E}">
        <p14:creationId xmlns:p14="http://schemas.microsoft.com/office/powerpoint/2010/main" val="347226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a:xfrm>
            <a:off x="150787" y="3783179"/>
            <a:ext cx="6641617" cy="6237125"/>
          </a:xfrm>
        </p:spPr>
        <p:txBody>
          <a:bodyPr/>
          <a:lstStyle/>
          <a:p>
            <a:r>
              <a:rPr lang="nl-NL" sz="1200" b="1" dirty="0"/>
              <a:t>VOOR DE SPREKER</a:t>
            </a:r>
            <a:endParaRPr lang="nl-NL" sz="1200" dirty="0"/>
          </a:p>
          <a:p>
            <a:r>
              <a:rPr lang="nl-NL" sz="1200" dirty="0"/>
              <a:t>Idee: het verhaal van Ida</a:t>
            </a:r>
          </a:p>
          <a:p>
            <a:r>
              <a:rPr lang="nl-NL" sz="1200" dirty="0"/>
              <a:t>In de wet staat dus dat een arts mag meewerken aan euthanasie. De arts moet zeker weten dat de zes eisen uit de wet van toepassing zijn. We behandelen ze stuk voor stuk.</a:t>
            </a:r>
          </a:p>
          <a:p>
            <a:pPr marL="241539" indent="-241539">
              <a:buFont typeface="+mj-lt"/>
              <a:buAutoNum type="alphaLcPeriod"/>
            </a:pPr>
            <a:r>
              <a:rPr lang="nl-NL" sz="1200" dirty="0"/>
              <a:t>De arts moet overtuigd zijn dat de vraag van de patiënt om euthanasie vrijwillig is. En dat de patiënt er goed over heeft nagedacht (weloverwogen). De vraag moet dus echt van de patiënt zelf komen. Niemand mag de patiënt dwingen of onder druk zetten. Familie niet en vrienden ook niet. Ook moet de vraag niet opeens opkomen, dan zou de wens voor euthanasie namelijk ook weer opeens weg kunnen zijn. Praat daarom op tijd en regelmatig met een (huis)arts over de wens.</a:t>
            </a:r>
          </a:p>
          <a:p>
            <a:pPr marL="241539" indent="-241539">
              <a:buFont typeface="+mj-lt"/>
              <a:buAutoNum type="alphaLcPeriod"/>
            </a:pPr>
            <a:r>
              <a:rPr lang="nl-NL" sz="1200" dirty="0"/>
              <a:t>De arts moet ervan overtuigd zijn dat de patiënt uitzichtloos en ondraaglijk lijdt. </a:t>
            </a:r>
            <a:br>
              <a:rPr lang="nl-NL" sz="1200" dirty="0"/>
            </a:br>
            <a:r>
              <a:rPr lang="nl-NL" sz="1200" dirty="0"/>
              <a:t>Bij de uitzichtloosheid staat de ziekte en de vooruitzichten van de patiënt centraal. </a:t>
            </a:r>
            <a:br>
              <a:rPr lang="nl-NL" sz="1200" dirty="0"/>
            </a:br>
            <a:r>
              <a:rPr lang="nl-NL" sz="1200" dirty="0"/>
              <a:t>Er is sprake van uitzichtloosheid als: 1. de patiënt niet meer kan genezen en 2. de patiënt onnodig lijdt en dit niet minder kan worden De arts bekijkt ook hoeveel verbetering een behandeling nog kan geven. En hoe zwaar de behandeling is voor de patiënt.  </a:t>
            </a:r>
            <a:br>
              <a:rPr lang="nl-NL" sz="1200" dirty="0"/>
            </a:br>
            <a:r>
              <a:rPr lang="nl-NL" sz="1200" dirty="0"/>
              <a:t>Bij ondraaglijk lijden gaat het vooral over hoe de patiënt dit ervaart. Dit is voor iedereen anders, bijvoorbeeld door de ziektes die iemand heeft of de ervaring die hij eerder in het leven heeft meegemaakt. De arts moet zich in kunnen leven in de patiënt en zijn lijden.</a:t>
            </a:r>
          </a:p>
          <a:p>
            <a:pPr marL="241539" indent="-241539">
              <a:buFont typeface="+mj-lt"/>
              <a:buAutoNum type="alphaLcPeriod" startAt="3"/>
            </a:pPr>
            <a:r>
              <a:rPr lang="nl-NL" sz="1200" dirty="0"/>
              <a:t>De arts moet de patiënt informatie geven over de medische situatie. En hoe zijn situatie er in de toekomst uit zal zien. Het is belangrijk dat de patiënt alle nuttige informatie over zijn situatie begrijpt in begrijpelijke taal. Zo kan hij een goede keuze maken. De arts moet nagaan of de patiënt voldoende weet. En of de patiënt de informatie ook begrepen heeft.</a:t>
            </a:r>
          </a:p>
          <a:p>
            <a:pPr marL="241539" indent="-241539">
              <a:buFont typeface="+mj-lt"/>
              <a:buAutoNum type="alphaLcPeriod" startAt="4"/>
            </a:pPr>
            <a:r>
              <a:rPr lang="nl-NL" sz="1200" dirty="0"/>
              <a:t>De arts moet samen met de patiënt besluiten dat er geen redelijke andere oplossing is voor de situatie van de patiënt. De arts moet altijd kijken of er geen andere manieren zijn om het lijden minder erg te maken. Dat betekent niet dat de patiënt alle mogelijke behandelingen moet proberen.</a:t>
            </a:r>
            <a:br>
              <a:rPr lang="nl-NL" sz="1200" dirty="0"/>
            </a:br>
            <a:r>
              <a:rPr lang="nl-NL" sz="1200" dirty="0"/>
              <a:t>Heeft de patiënt veel last en pijn van een bepaalde behandeling? Dan telt dat mee in de beoordeling. Soms is een behandeling heel zwaar en verbetert de situatie van de patiënt maar een beetje. Dan mogen de arts en patiënt samen besluiten dat de behandeling  stopt.</a:t>
            </a:r>
          </a:p>
          <a:p>
            <a:pPr marL="241539" indent="-241539">
              <a:buFont typeface="+mj-lt"/>
              <a:buAutoNum type="alphaLcPeriod" startAt="5"/>
            </a:pPr>
            <a:r>
              <a:rPr lang="nl-NL" sz="1200" dirty="0"/>
              <a:t>De arts van de patiënt moet ten minste 1 onafhankelijke arts raadplegen. Deze arts heet een consulent. De consulent moet de patiënt zien en beoordelen of de arts zich heeft gehouden aan de zorgvuldigheidseisen. </a:t>
            </a:r>
            <a:br>
              <a:rPr lang="nl-NL" sz="1200" dirty="0"/>
            </a:br>
            <a:r>
              <a:rPr lang="nl-NL" sz="1200" dirty="0"/>
              <a:t>Onafhankelijkheid betekent dat de consulent een eigen mening mag geven over de patiënt en de arts. De consulent mag niet betrokken zijn bij de behandeling van de patiënt. Of een persoonlijke band hebben met de arts of de patiënt.</a:t>
            </a:r>
          </a:p>
          <a:p>
            <a:pPr marL="241539" indent="-241539">
              <a:buFont typeface="+mj-lt"/>
              <a:buAutoNum type="alphaLcPeriod" startAt="5"/>
            </a:pPr>
            <a:r>
              <a:rPr lang="nl-NL" sz="1200" dirty="0"/>
              <a:t>Tot slot moet de arts de euthanasie (of hulp bij zelfdoding) op een medisch zorgvuldige manier uitvoeren, bijvoorbeeld met de juiste medicijnen en in de juiste stappen.  </a:t>
            </a:r>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19</a:t>
            </a:fld>
            <a:endParaRPr lang="nl-NL"/>
          </a:p>
        </p:txBody>
      </p:sp>
    </p:spTree>
    <p:extLst>
      <p:ext uri="{BB962C8B-B14F-4D97-AF65-F5344CB8AC3E}">
        <p14:creationId xmlns:p14="http://schemas.microsoft.com/office/powerpoint/2010/main" val="209478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b="1" noProof="0" dirty="0"/>
              <a:t>VOOR DE SPREKER </a:t>
            </a:r>
            <a:br>
              <a:rPr lang="nl-NL" noProof="0" dirty="0"/>
            </a:br>
            <a:r>
              <a:rPr lang="nl-NL" noProof="0" dirty="0"/>
              <a:t>Waar gaan we het vandaag over</a:t>
            </a:r>
            <a:r>
              <a:rPr lang="nl-NL" baseline="0" noProof="0" dirty="0"/>
              <a:t> hebben? </a:t>
            </a:r>
          </a:p>
          <a:p>
            <a:pPr eaLnBrk="1" hangingPunct="1"/>
            <a:endParaRPr lang="nl-NL" baseline="0" noProof="0" dirty="0"/>
          </a:p>
          <a:p>
            <a:pPr marL="181154" indent="-181154" defTabSz="966155">
              <a:buFont typeface="Arial" panose="020B0604020202020204" pitchFamily="34" charset="0"/>
              <a:buChar char="•"/>
              <a:defRPr/>
            </a:pPr>
            <a:r>
              <a:rPr lang="nl-NL" b="0" noProof="0" dirty="0"/>
              <a:t>Tijdens deze lezing informeren wij u over welke mogelijkheden er zijn zodat misverstanden en vervelende situaties kunnen worden voorkomen. Zelfs – of juist vooral - als uw levenseinde nog heel ver weg is. Tijdig nadenken over het levenseinde zal bijdragen aan betere kwaliteit van leven. Dat is uiteindelijk wat de NVVE wil bereiken.</a:t>
            </a:r>
          </a:p>
          <a:p>
            <a:pPr marL="181154" indent="-181154" defTabSz="966155">
              <a:buFont typeface="Arial" panose="020B0604020202020204" pitchFamily="34" charset="0"/>
              <a:buChar char="•"/>
              <a:defRPr/>
            </a:pPr>
            <a:endParaRPr lang="nl-NL" b="0" baseline="0" noProof="0" dirty="0"/>
          </a:p>
          <a:p>
            <a:pPr marL="181154" indent="-181154" defTabSz="966155">
              <a:buFont typeface="Arial" panose="020B0604020202020204" pitchFamily="34" charset="0"/>
              <a:buChar char="•"/>
              <a:defRPr/>
            </a:pPr>
            <a:r>
              <a:rPr lang="nl-NL" baseline="0" noProof="0" dirty="0"/>
              <a:t>Hierin zijn er diverse mogelijkheden, waar wij vandaag op ingaan. We behandelen er 6 zoals euthanasie en de </a:t>
            </a:r>
            <a:r>
              <a:rPr lang="nl-NL" baseline="0" noProof="0" dirty="0" err="1"/>
              <a:t>laatstewilpil</a:t>
            </a:r>
            <a:r>
              <a:rPr lang="nl-NL" baseline="0" noProof="0" dirty="0"/>
              <a:t>. </a:t>
            </a:r>
          </a:p>
          <a:p>
            <a:pPr marL="181154" indent="-181154" defTabSz="966155">
              <a:buFont typeface="Arial" panose="020B0604020202020204" pitchFamily="34" charset="0"/>
              <a:buChar char="•"/>
              <a:defRPr/>
            </a:pPr>
            <a:endParaRPr lang="nl-NL" baseline="0" noProof="0" dirty="0"/>
          </a:p>
          <a:p>
            <a:pPr marL="181154" indent="-181154" defTabSz="966155">
              <a:buFont typeface="Arial" panose="020B0604020202020204" pitchFamily="34" charset="0"/>
              <a:buChar char="•"/>
              <a:defRPr/>
            </a:pPr>
            <a:r>
              <a:rPr lang="nl-NL" baseline="0" noProof="0" dirty="0"/>
              <a:t>Als je je keuze gemaakt hebt, is het belangrijk om deze vast te leggen in documenten. Dit noemen we een wilsverklaring. We behandelen er 3.</a:t>
            </a:r>
          </a:p>
          <a:p>
            <a:pPr marL="181154" indent="-181154">
              <a:buFont typeface="Arial" panose="020B0604020202020204" pitchFamily="34" charset="0"/>
              <a:buChar char="•"/>
            </a:pPr>
            <a:endParaRPr lang="nl-NL" dirty="0"/>
          </a:p>
          <a:p>
            <a:pPr marL="181154" indent="-181154" defTabSz="966155">
              <a:buFont typeface="Arial" panose="020B0604020202020204" pitchFamily="34" charset="0"/>
              <a:buChar char="•"/>
              <a:defRPr/>
            </a:pPr>
            <a:r>
              <a:rPr lang="nl-NL" baseline="0" noProof="0" dirty="0"/>
              <a:t>Hoe bespreek je de vastgelegde wensen met naasten? Wat gebeurt er als je dat niet doet? </a:t>
            </a:r>
          </a:p>
          <a:p>
            <a:pPr marL="181154" indent="-181154">
              <a:buFont typeface="Arial" panose="020B0604020202020204" pitchFamily="34" charset="0"/>
              <a:buChar char="•"/>
            </a:pPr>
            <a:endParaRPr lang="nl-NL" dirty="0"/>
          </a:p>
          <a:p>
            <a:pPr marL="181154" indent="-181154" defTabSz="966155">
              <a:buFont typeface="Arial" panose="020B0604020202020204" pitchFamily="34" charset="0"/>
              <a:buChar char="•"/>
              <a:defRPr/>
            </a:pPr>
            <a:r>
              <a:rPr lang="nl-NL" baseline="0" noProof="0" dirty="0"/>
              <a:t>En hoe begin je het gesprek met je arts? In deze lezing heb ik ervoor gekozen om de mannelijke vorm te gebruiken. Uiteraard bedoel ik hiermee ook de vrouwelijke artsen.</a:t>
            </a:r>
          </a:p>
          <a:p>
            <a:pPr marL="181154" indent="-181154">
              <a:buFont typeface="Arial" panose="020B0604020202020204" pitchFamily="34" charset="0"/>
              <a:buChar char="•"/>
            </a:pPr>
            <a:endParaRPr lang="nl-NL" dirty="0"/>
          </a:p>
          <a:p>
            <a:r>
              <a:rPr lang="nl-NL" baseline="0" noProof="0" dirty="0"/>
              <a:t>Allemaal zaken waar wij vandaag over vertellen. </a:t>
            </a:r>
          </a:p>
          <a:p>
            <a:pPr marL="181154" indent="-181154">
              <a:buFont typeface="Arial" panose="020B0604020202020204" pitchFamily="34" charset="0"/>
              <a:buChar char="•"/>
            </a:pPr>
            <a:endParaRPr lang="nl-NL" baseline="0" noProof="0" dirty="0"/>
          </a:p>
          <a:p>
            <a:pPr marL="181154" indent="-181154">
              <a:buFont typeface="Arial" panose="020B0604020202020204" pitchFamily="34" charset="0"/>
              <a:buChar char="•"/>
            </a:pPr>
            <a:r>
              <a:rPr lang="nl-NL" baseline="0" noProof="0" dirty="0"/>
              <a:t>Als je vragen hebt kun je bij de NVVE terecht. Wij vertellen ook over wat de NVVE kan betekenen.</a:t>
            </a:r>
          </a:p>
          <a:p>
            <a:pPr eaLnBrk="1" hangingPunct="1"/>
            <a:endParaRPr lang="nl-NL" baseline="0" noProof="0" dirty="0"/>
          </a:p>
          <a:p>
            <a:r>
              <a:rPr lang="nl-NL" dirty="0"/>
              <a:t>Wij hebben vragenblokjes ingelast waarin wij ingaan op uw vragen. Als u vragen heeft, kunt u deze invoeren in de chat. Deze chat is privé en worden niet door de andere deelnemers gezien. U hoeft niet te wachten met het invoeren van een vraag op het vragenblokje. Tijdens deze lezing zullen wij vragen behandelen die u via de chat heeft gesteld. Soms lukt het niet om alle vragen te beantwoorden. Iedereen die een vraag stelt, ontvangt van ons een antwoord terug. U kunt zelfs uw vragen na afloop insturen, onze medewerkers staan ook na deze lezing voor u klaar om uw vragen, angsten en twijfels weg te nemen.</a:t>
            </a:r>
          </a:p>
          <a:p>
            <a:endParaRPr lang="nl-NL" dirty="0"/>
          </a:p>
          <a:p>
            <a:r>
              <a:rPr lang="nl-NL" b="1" dirty="0"/>
              <a:t>ACHTERGROND INFORMATIE</a:t>
            </a:r>
          </a:p>
          <a:p>
            <a:r>
              <a:rPr lang="nl-NL" dirty="0"/>
              <a:t>We kiezen ervoor om het wordt KEUZE weg te laten. Soms is er helemaal geen keuze. Om discussie te voorkomen, laten we het weg. Mensen hebben diverse mogelijkheden aan het einde van het leven. Daarvan behandelen wij er tijdens deze lezing 6</a:t>
            </a:r>
          </a:p>
        </p:txBody>
      </p:sp>
      <p:sp>
        <p:nvSpPr>
          <p:cNvPr id="4" name="Tijdelijke aanduiding voor dianummer 3"/>
          <p:cNvSpPr>
            <a:spLocks noGrp="1"/>
          </p:cNvSpPr>
          <p:nvPr>
            <p:ph type="sldNum" sz="quarter" idx="5"/>
          </p:nvPr>
        </p:nvSpPr>
        <p:spPr/>
        <p:txBody>
          <a:bodyPr/>
          <a:lstStyle/>
          <a:p>
            <a:fld id="{CB5652BD-E659-4A00-ADD3-1E69304DF9A6}" type="slidenum">
              <a:rPr lang="nl-NL" smtClean="0"/>
              <a:t>2</a:t>
            </a:fld>
            <a:endParaRPr lang="nl-NL"/>
          </a:p>
        </p:txBody>
      </p:sp>
    </p:spTree>
    <p:extLst>
      <p:ext uri="{BB962C8B-B14F-4D97-AF65-F5344CB8AC3E}">
        <p14:creationId xmlns:p14="http://schemas.microsoft.com/office/powerpoint/2010/main" val="100765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p:txBody>
          <a:bodyPr/>
          <a:lstStyle/>
          <a:p>
            <a:r>
              <a:rPr lang="nl-NL" b="1" dirty="0"/>
              <a:t>VOOR DE SPREKER</a:t>
            </a:r>
          </a:p>
          <a:p>
            <a:r>
              <a:rPr lang="nl-NL" dirty="0"/>
              <a:t>De laatste levenseinde mogelijkheid waar wij stil bij willen blijven staan, is een zorgvuldige zelfdoding. Dit is een mogelijkheid waarbij iemand zich zelf een goede dood bezorgt. Op dit moment geen middel vrij beschikbaar, de NVVE – maar ook diverse andere organisaties – houdt zich op de achtergrond bezig om dit uiteindelijk bereikbaar te maken.</a:t>
            </a:r>
          </a:p>
          <a:p>
            <a:endParaRPr lang="nl-NL" dirty="0"/>
          </a:p>
          <a:p>
            <a:r>
              <a:rPr lang="nl-NL" dirty="0"/>
              <a:t>Er zijn echter wel mogelijkheden om in eigen regie, op humane wijze en met medeweten van naasten te besluiten tot een zorgvuldige zelfdoding.  </a:t>
            </a:r>
          </a:p>
          <a:p>
            <a:r>
              <a:rPr lang="nl-NL" dirty="0"/>
              <a:t>In deze lezing kunnen en mogen we hier niet te lang bij stilstaan, omdat hulp bij zelfdoding strafbaar is. Het geven van algemene informatie is toegestaan. Wat echter niet is toegestaan is: instructies geven, regie overnemen en/of middelen beschikbaar stellen.</a:t>
            </a:r>
          </a:p>
          <a:p>
            <a:endParaRPr lang="nl-NL" dirty="0"/>
          </a:p>
          <a:p>
            <a:r>
              <a:rPr lang="nl-NL" b="1" dirty="0"/>
              <a:t>ACHTERGROND INFORMATIE</a:t>
            </a:r>
          </a:p>
          <a:p>
            <a:r>
              <a:rPr lang="nl-NL" dirty="0"/>
              <a:t>Let op: mensen die een zorgvuldige zelfdoding overwegen, verwijzen wij altijd door naar de website:</a:t>
            </a:r>
          </a:p>
          <a:p>
            <a:r>
              <a:rPr lang="nl-NL" dirty="0"/>
              <a:t>Onder het kopje ‘Heeft u een doodswens’ staat alle informatie die deze mensen in eerste instantie kunnen doorlezen. Daarna adviseren wij hen met klem om contact op te nemen met ons Adviescentrum, want niemand staat alleen. Wij helpen hen op weg door advies en informatie over de mogelijkheden en keuzes die zij hierin moeten maken.</a:t>
            </a:r>
          </a:p>
          <a:p>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20</a:t>
            </a:fld>
            <a:endParaRPr lang="nl-NL"/>
          </a:p>
        </p:txBody>
      </p:sp>
    </p:spTree>
    <p:extLst>
      <p:ext uri="{BB962C8B-B14F-4D97-AF65-F5344CB8AC3E}">
        <p14:creationId xmlns:p14="http://schemas.microsoft.com/office/powerpoint/2010/main" val="380553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a:xfrm>
            <a:off x="688818" y="3783177"/>
            <a:ext cx="6082202" cy="6047965"/>
          </a:xfrm>
        </p:spPr>
        <p:txBody>
          <a:bodyPr/>
          <a:lstStyle/>
          <a:p>
            <a:r>
              <a:rPr lang="nl-NL" b="1" dirty="0"/>
              <a:t>VOOR DE SPREKER</a:t>
            </a:r>
          </a:p>
          <a:p>
            <a:pPr defTabSz="966155">
              <a:defRPr/>
            </a:pPr>
            <a:r>
              <a:rPr lang="nl-NL" i="1" dirty="0"/>
              <a:t>Geef van te voren aan, dat onze ervaring is dat deze dia veel stof tot discussie en een vloed aan vragen oplevert. Alleen het geven van algemene informatie hierover is niet strafbaar.</a:t>
            </a:r>
          </a:p>
          <a:p>
            <a:endParaRPr lang="nl-NL" b="0" i="0" kern="1200" dirty="0">
              <a:solidFill>
                <a:schemeClr val="tx1"/>
              </a:solidFill>
              <a:effectLst/>
              <a:latin typeface="+mn-lt"/>
              <a:ea typeface="+mn-ea"/>
              <a:cs typeface="+mn-cs"/>
            </a:endParaRPr>
          </a:p>
          <a:p>
            <a:r>
              <a:rPr lang="nl-NL" b="0" i="0" kern="1200" dirty="0">
                <a:solidFill>
                  <a:schemeClr val="tx1"/>
                </a:solidFill>
                <a:effectLst/>
                <a:latin typeface="+mn-lt"/>
                <a:ea typeface="+mn-ea"/>
                <a:cs typeface="+mn-cs"/>
              </a:rPr>
              <a:t>Als u niet in aanmerking komt voor euthanasie, of niet afhankelijk wilt zijn van een arts, kunt u besluiten om een zelfdoding uit te voeren. </a:t>
            </a:r>
          </a:p>
          <a:p>
            <a:endParaRPr lang="nl-NL" b="0" i="0" kern="1200" dirty="0">
              <a:solidFill>
                <a:schemeClr val="tx1"/>
              </a:solidFill>
              <a:effectLst/>
              <a:latin typeface="+mn-lt"/>
              <a:ea typeface="+mn-ea"/>
              <a:cs typeface="+mn-cs"/>
            </a:endParaRPr>
          </a:p>
          <a:p>
            <a:r>
              <a:rPr lang="nl-NL" sz="1200" dirty="0"/>
              <a:t>Zorgvuldige zelfdoding is een zorgvuldig voorbereide zelfdoding waarbij het overlijden snel, pijnloos, niet verminkend en zo min mogelijk belastend voor anderen verloopt. </a:t>
            </a:r>
          </a:p>
          <a:p>
            <a:endParaRPr lang="nl-NL" b="0" i="0" kern="1200" dirty="0">
              <a:solidFill>
                <a:schemeClr val="tx1"/>
              </a:solidFill>
              <a:effectLst/>
              <a:latin typeface="+mn-lt"/>
              <a:ea typeface="+mn-ea"/>
              <a:cs typeface="+mn-cs"/>
            </a:endParaRPr>
          </a:p>
          <a:p>
            <a:r>
              <a:rPr lang="nl-NL" b="0" i="0" kern="1200" dirty="0">
                <a:solidFill>
                  <a:schemeClr val="tx1"/>
                </a:solidFill>
                <a:effectLst/>
                <a:latin typeface="+mn-lt"/>
                <a:ea typeface="+mn-ea"/>
                <a:cs typeface="+mn-cs"/>
              </a:rPr>
              <a:t>Veel mensen zouden graag beschikken over een ‘</a:t>
            </a:r>
            <a:r>
              <a:rPr lang="nl-NL" b="0" i="0" kern="1200" dirty="0" err="1">
                <a:solidFill>
                  <a:schemeClr val="tx1"/>
                </a:solidFill>
                <a:effectLst/>
                <a:latin typeface="+mn-lt"/>
                <a:ea typeface="+mn-ea"/>
                <a:cs typeface="+mn-cs"/>
              </a:rPr>
              <a:t>laatstewilpil</a:t>
            </a:r>
            <a:r>
              <a:rPr lang="nl-NL" b="0" i="0" kern="1200" dirty="0">
                <a:solidFill>
                  <a:schemeClr val="tx1"/>
                </a:solidFill>
                <a:effectLst/>
                <a:latin typeface="+mn-lt"/>
                <a:ea typeface="+mn-ea"/>
                <a:cs typeface="+mn-cs"/>
              </a:rPr>
              <a:t>’ waarmee ze op een zelfgekozen moment het leven kunnen beëindigen, in eigen regie, op een humane wijze en met medeweten van naasten. Er zijn mensen die graag over zo’n middel zouden willen beschikken, maar deze bestaat niet.</a:t>
            </a:r>
          </a:p>
          <a:p>
            <a:endParaRPr lang="nl-NL" dirty="0"/>
          </a:p>
          <a:p>
            <a:r>
              <a:rPr lang="nl-NL" b="0" i="0" kern="1200" dirty="0">
                <a:solidFill>
                  <a:schemeClr val="tx1"/>
                </a:solidFill>
                <a:effectLst/>
                <a:latin typeface="+mn-lt"/>
                <a:ea typeface="+mn-ea"/>
                <a:cs typeface="+mn-cs"/>
              </a:rPr>
              <a:t>Op de website van de NVVE vindt u bij het tabblad </a:t>
            </a:r>
            <a:r>
              <a:rPr lang="nl-NL" b="0" i="0" u="sng" kern="1200" dirty="0">
                <a:solidFill>
                  <a:schemeClr val="tx1"/>
                </a:solidFill>
                <a:effectLst/>
                <a:latin typeface="+mn-lt"/>
                <a:ea typeface="+mn-ea"/>
                <a:cs typeface="+mn-cs"/>
              </a:rPr>
              <a:t>Informatie</a:t>
            </a:r>
            <a:r>
              <a:rPr lang="nl-NL" b="0" i="0" kern="1200" dirty="0">
                <a:solidFill>
                  <a:schemeClr val="tx1"/>
                </a:solidFill>
                <a:effectLst/>
                <a:latin typeface="+mn-lt"/>
                <a:ea typeface="+mn-ea"/>
                <a:cs typeface="+mn-cs"/>
              </a:rPr>
              <a:t> meer over ‘Sterven in eigen regie’, daar wordt informatie gegeven over een zorgvuldige zelfdoding. Dit betreft methoden waarbij het overlijden snel, pijnloos, niet verminkend en zo min mogelijk belastend voor anderen verloopt. Wees u ervan bewust dat hulp bij zelfdoding verboden is, omdat het ingewikkeld is kan het verleidelijk zijn om hulp te vragen, een naaste mag wel aanwezig zijn, maar het moet duidelijk zijn dat die hulp geen zelfdoding heeft geboden.</a:t>
            </a:r>
          </a:p>
          <a:p>
            <a:endParaRPr lang="nl-NL" b="0" i="0" kern="1200" dirty="0">
              <a:solidFill>
                <a:schemeClr val="tx1"/>
              </a:solidFill>
              <a:effectLst/>
              <a:latin typeface="+mn-lt"/>
              <a:ea typeface="+mn-ea"/>
              <a:cs typeface="+mn-cs"/>
            </a:endParaRPr>
          </a:p>
          <a:p>
            <a:r>
              <a:rPr lang="nl-NL" dirty="0"/>
              <a:t>Na het doornemen van deze informatie kunnen leden gratis contact opnemen met het Adviescentrum. </a:t>
            </a:r>
            <a:r>
              <a:rPr lang="nl-NL" b="0" i="0" kern="1200" dirty="0">
                <a:solidFill>
                  <a:schemeClr val="tx1"/>
                </a:solidFill>
                <a:effectLst/>
                <a:latin typeface="+mn-lt"/>
                <a:ea typeface="+mn-ea"/>
                <a:cs typeface="+mn-cs"/>
              </a:rPr>
              <a:t>Consulenten van het adviescentrum zijn beschikbaar om samen met u de methoden te bespreken. </a:t>
            </a:r>
            <a:endParaRPr lang="nl-NL" dirty="0"/>
          </a:p>
          <a:p>
            <a:endParaRPr lang="nl-NL" dirty="0"/>
          </a:p>
          <a:p>
            <a:r>
              <a:rPr lang="nl-NL" b="1" dirty="0"/>
              <a:t>ACHTERGRONDINFORMATIE</a:t>
            </a:r>
          </a:p>
          <a:p>
            <a:r>
              <a:rPr lang="nl-NL" dirty="0"/>
              <a:t>Geef de mensen echt mee dat zij bij de NVVE moeten zijn voor meer informatie en advies. Dan houden wij ook grip op wat onze leden doen en kunnen wij ze bijstaan waar dat nodig: </a:t>
            </a:r>
            <a:r>
              <a:rPr lang="nl-NL" dirty="0">
                <a:hlinkClick r:id="rId3"/>
              </a:rPr>
              <a:t>https://www.nvve.nl/informatie/sterven-eigen-regie</a:t>
            </a:r>
            <a:endParaRPr lang="nl-NL" dirty="0"/>
          </a:p>
          <a:p>
            <a:r>
              <a:rPr lang="nl-NL" dirty="0"/>
              <a:t>Tijdens alle lezingen en bijeenkomsten van de NVVE is het niet toegestaan om dieper in te gaan op een zorgvuldige zelfdoding. Het is een persoonlijke en individuele keuze van mensen die een persoonlijke verdieping nodig hebben. Het is onmogelijk om deze informatie aan een groep te verstrekken, er hangen veel persoonlijke dingen van af, zoals lichaamsbouw en lengte maar ook medicijn gebruik.</a:t>
            </a:r>
          </a:p>
          <a:p>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21</a:t>
            </a:fld>
            <a:endParaRPr lang="nl-NL"/>
          </a:p>
        </p:txBody>
      </p:sp>
    </p:spTree>
    <p:extLst>
      <p:ext uri="{BB962C8B-B14F-4D97-AF65-F5344CB8AC3E}">
        <p14:creationId xmlns:p14="http://schemas.microsoft.com/office/powerpoint/2010/main" val="1365762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p:txBody>
          <a:bodyPr/>
          <a:lstStyle/>
          <a:p>
            <a:pPr defTabSz="955720">
              <a:defRPr/>
            </a:pPr>
            <a:r>
              <a:rPr lang="nl-NL" b="1" noProof="0"/>
              <a:t>VOOR DE SPREKER</a:t>
            </a:r>
          </a:p>
          <a:p>
            <a:r>
              <a:rPr lang="nl-NL" sz="1200" b="1"/>
              <a:t>Bespreek de wilsverklaringen met uw naasten en uw arts!</a:t>
            </a:r>
          </a:p>
          <a:p>
            <a:r>
              <a:rPr lang="nl-NL" sz="1200"/>
              <a:t>Ik heb het tijdens deze lezing al vaak gezegd: als u uw wilsverklaringen heeft opgesteld bent u nog niet klaar. U moet zelf het initiatief nemen om regelmatig de wilsverklaringen te bespreken met uw arts en naasten, zodat ze er blijvend van overtuigd zijn dat u nog steeds achter uw wilsverklaringen staat. </a:t>
            </a:r>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22</a:t>
            </a:fld>
            <a:endParaRPr lang="nl-NL"/>
          </a:p>
        </p:txBody>
      </p:sp>
    </p:spTree>
    <p:extLst>
      <p:ext uri="{BB962C8B-B14F-4D97-AF65-F5344CB8AC3E}">
        <p14:creationId xmlns:p14="http://schemas.microsoft.com/office/powerpoint/2010/main" val="61927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p:txBody>
          <a:bodyPr/>
          <a:lstStyle/>
          <a:p>
            <a:r>
              <a:rPr lang="nl-NL" b="1" noProof="0" dirty="0"/>
              <a:t>VOOR DE SPREKER</a:t>
            </a:r>
          </a:p>
          <a:p>
            <a:r>
              <a:rPr lang="nl-NL" b="0" noProof="0" dirty="0"/>
              <a:t>1. Of u na vandaag nou wel of niet besluit om lid te worden van de NVVE, het is van groot belang om uw wensen ten aanzien van het levenseinde met uw naasten te bespreken. Het is zorgvuldig om dit te doen. </a:t>
            </a:r>
          </a:p>
          <a:p>
            <a:r>
              <a:rPr lang="nl-NL" b="0" noProof="0" dirty="0"/>
              <a:t>2.Zowel u al zij komen niet voor verrassingen te staan, op een belangrijk moment in uw leven. </a:t>
            </a:r>
          </a:p>
          <a:p>
            <a:r>
              <a:rPr lang="nl-NL" b="0" noProof="0" dirty="0"/>
              <a:t>3. Tot slot is het belangrijk dat zij weten wat u wilt, omdat zij voor u opkomen als u dat zelf niet meer kunt doen. Alleen als u er samen over praat, weten uw naasten dat het laatste stukje van uw leven verloopt zoals u dat zou hebben gewild.</a:t>
            </a:r>
            <a:endParaRPr lang="nl-NL" sz="1200" dirty="0"/>
          </a:p>
          <a:p>
            <a:endParaRPr lang="nl-NL" b="1" noProof="0" dirty="0"/>
          </a:p>
          <a:p>
            <a:pPr defTabSz="966155">
              <a:defRPr/>
            </a:pPr>
            <a:r>
              <a:rPr lang="nl-NL" sz="1200" b="1" dirty="0"/>
              <a:t>ACHTERGRONDINFORMATIE </a:t>
            </a:r>
            <a:endParaRPr lang="nl-NL" sz="1200" dirty="0"/>
          </a:p>
          <a:p>
            <a:r>
              <a:rPr lang="nl-NL" sz="1200" b="1" dirty="0"/>
              <a:t>Op onze website www.nvve.nl staat allerlei relevante informatie.</a:t>
            </a:r>
          </a:p>
          <a:p>
            <a:r>
              <a:rPr lang="nl-NL" sz="1200" b="1" dirty="0"/>
              <a:t>Bespreek de wilsverklaringen met uw naasten en uw arts!</a:t>
            </a:r>
          </a:p>
          <a:p>
            <a:r>
              <a:rPr lang="nl-NL" sz="1200" dirty="0"/>
              <a:t>Als u uw wilsverklaringen heeft opgesteld bent u nog niet klaar. U moet zelf het initiatief nemen om regelmatig de wilsverklaringen te bespreken met uw arts en naasten, zodat ze er blijvend van overtuigd zijn dat u nog steeds achter uw wilsverklaringen staat. </a:t>
            </a:r>
          </a:p>
          <a:p>
            <a:r>
              <a:rPr lang="nl-NL" sz="1200" dirty="0"/>
              <a:t>De NVVE adviseert om een kopie van uw wilsverklaringen te geven aan mensen die een belangrijke rol kunnen spelen als uw levenseinde nadert. De NVVE levert alle verklaringen aan in tweevoud.</a:t>
            </a:r>
          </a:p>
          <a:p>
            <a:r>
              <a:rPr lang="nl-NL" sz="1200" dirty="0"/>
              <a:t>Eén getekend exemplaar van uw verklaringen bewaart u zelf bij uw belangrijke papieren.</a:t>
            </a:r>
          </a:p>
          <a:p>
            <a:r>
              <a:rPr lang="nl-NL" sz="1200" dirty="0"/>
              <a:t>Eén exemplaar is voor uw huisarts. Maak een afspraak zodat u de verklaring persoonlijk aan de arts kunt overhandigen. U heeft dan ook de tijd om er uitvoerig over te praten. In het geval van een euthanasieverzoek kunt u met uw arts bespreken in hoeverre hij aan uw wensen tegemoet kan komen. </a:t>
            </a:r>
          </a:p>
          <a:p>
            <a:r>
              <a:rPr lang="nl-NL" sz="1200" dirty="0"/>
              <a:t>Maak nog een kopie voor uw naasten, een gemachtigde of voor het geval u in een ziekenhuis of andere zorginstelling moet worden opgenomen. Dit exemplaar kunt u bij de intake afgeven voor opname in uw medisch dossier. U mag altijd verklaringen kopiëren als u die denkt nodig te hebben. Zet uw handtekening dan nogmaals op de kopie.</a:t>
            </a:r>
            <a:endParaRPr lang="nl-NL" sz="1200" b="1" dirty="0"/>
          </a:p>
          <a:p>
            <a:r>
              <a:rPr lang="nl-NL" sz="1200" b="1" dirty="0"/>
              <a:t>Wijzigen: </a:t>
            </a:r>
            <a:r>
              <a:rPr lang="nl-NL" sz="1200" dirty="0"/>
              <a:t>U kunt uw wilsverklaringen op ieder moment wijzigen. Vergeet niet uw nieuwe wilsverklaring te tekenen en opnieuw te delen met uw arts en naasten. </a:t>
            </a:r>
            <a:endParaRPr lang="nl-NL" sz="1200" b="1" dirty="0"/>
          </a:p>
          <a:p>
            <a:r>
              <a:rPr lang="nl-NL" sz="1200" b="1" dirty="0"/>
              <a:t>Geldigheid: </a:t>
            </a:r>
            <a:r>
              <a:rPr lang="nl-NL" sz="1200" dirty="0"/>
              <a:t>Uw wilsverklaringen blijven van kracht zolang deze niet zijn ingetrokken of gewijzigd. Het is niet verplicht een wilsverklaring om de paar jaar te vernieuwen of te bevestigen. De NVVE raadt u wel aan om met een zekere regelmaat zelf met uw arts over uw verklaringen te spreken, waarmee u telkens bevestigt dat u er nog steeds achter staat. U kunt met uw huisarts afspreken hoe vaak dat gesprek plaatsvindt. Uw arts maakt dan telkens aantekeningen in uw dossier. Dat versterkt de kracht van uw wilsverklaringen en helpt de arts in geval van een euthanasieverzoek bij de beslissing over het verlenen van euthanasie als het zover is.</a:t>
            </a:r>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23</a:t>
            </a:fld>
            <a:endParaRPr lang="nl-NL"/>
          </a:p>
        </p:txBody>
      </p:sp>
    </p:spTree>
    <p:extLst>
      <p:ext uri="{BB962C8B-B14F-4D97-AF65-F5344CB8AC3E}">
        <p14:creationId xmlns:p14="http://schemas.microsoft.com/office/powerpoint/2010/main" val="3335111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a:xfrm>
            <a:off x="688817" y="3783178"/>
            <a:ext cx="6000769" cy="6047965"/>
          </a:xfrm>
        </p:spPr>
        <p:txBody>
          <a:bodyPr/>
          <a:lstStyle/>
          <a:p>
            <a:r>
              <a:rPr lang="nl-NL" b="1" noProof="0" dirty="0"/>
              <a:t>VOOR DE SPREKER</a:t>
            </a:r>
          </a:p>
          <a:p>
            <a:r>
              <a:rPr lang="nl-NL" b="0" noProof="0" dirty="0"/>
              <a:t>1. Minstens net zo belangrijk als het praten met uw naasten over het levenseinde, is het om dit ook te bespreken met uw arts.</a:t>
            </a:r>
          </a:p>
          <a:p>
            <a:r>
              <a:rPr lang="nl-NL" b="0" noProof="0" dirty="0"/>
              <a:t>Aanleiding om met hem/haar in gesprek te gaan is de wilsverklaring. Maak een afspraak en geef aan dat u uw wilsverklaringen met de arts wilt bespreken, zodat er voldoende tijd is.</a:t>
            </a:r>
          </a:p>
          <a:p>
            <a:r>
              <a:rPr lang="nl-NL" b="0" noProof="0" dirty="0"/>
              <a:t>2. Vraag wat de visie van uw arts is ten aanzien van euthanasie. Benoem dit ook’: ‘Dokter, hoe denkt u over euthanasie?’ </a:t>
            </a:r>
          </a:p>
          <a:p>
            <a:r>
              <a:rPr lang="nl-NL" b="0" noProof="0" dirty="0"/>
              <a:t>3. ‘Bent u bereid om mijn wens om euthanasie in te wilgen als het zover mocht komen’. </a:t>
            </a:r>
          </a:p>
          <a:p>
            <a:r>
              <a:rPr lang="nl-NL" b="0" noProof="0" dirty="0"/>
              <a:t>4. Vraag ook door als het antwoord van de arts niet helder voor u is. De arts is niet verplicht om euthanasie uit te voeren, dat mag hij eerlijk tegen u zeggen. U kunt dan samen de alternatieven bespreken. Daarover kunt u afspraken maken. Binnen de huisartsenpraktijk is er misschien een arts die wel euthanasie uitvoert. </a:t>
            </a:r>
          </a:p>
          <a:p>
            <a:r>
              <a:rPr lang="nl-NL" b="0" noProof="0" dirty="0"/>
              <a:t>Als het voor u heel belangrijk is om een arts te hebben die euthanasie zeker uitvoert dan kunt u juist nu - omdat er nog niets aan de hand is - , op zoek kunt naar een andere arts. Misschien bent u erg tevreden over uw arts en respecteert u zijn visie en neemt u er genoegen mee dat u geen euthanasie krijgt. </a:t>
            </a:r>
          </a:p>
          <a:p>
            <a:r>
              <a:rPr lang="nl-NL" b="0" noProof="0" dirty="0"/>
              <a:t>Soms is het mogelijk om euthanasie uit te laten voeren door het Expertise Centrum Euthanasie. Dit kunt u allemaal met uw arts bespreken. Via de artsenorganisatie KNMG zijn er handvaten voor het gesprek over het levenseinde beschikbaar. U vindt deze folder op onze informatietafel, of via internet. Er zijn zowel patiënten als artsenbrochures beschikbaar. </a:t>
            </a:r>
          </a:p>
          <a:p>
            <a:r>
              <a:rPr lang="nl-NL" b="0" noProof="0" dirty="0"/>
              <a:t>Loopt het gesprek met de huisarts stroef, dan kunnen leden contact opnemen met het Adviescentrum. Consulenten kunnen op huisbezoek komen om uw handvatten mee te geven voor het gesprek met de arts of met u meegaan naar de huisarts.</a:t>
            </a:r>
          </a:p>
          <a:p>
            <a:r>
              <a:rPr lang="nl-NL" b="0" noProof="0" dirty="0"/>
              <a:t>Het is van belang om met elkaar in gesprek te blijven en regelmatig de wilsverklaringen te bespreken.</a:t>
            </a:r>
          </a:p>
          <a:p>
            <a:pPr defTabSz="966155">
              <a:defRPr/>
            </a:pPr>
            <a:r>
              <a:rPr lang="nl-NL" b="0" noProof="0" dirty="0"/>
              <a:t>5. Het is van belang om met elkaar in gesprek te blijven en regelmatig de wilsverklaringen te bespreken. Spreek met elkaar af op welke termijn u met elkaar spreekt over uw euthanasieverzoek en uw wilsverklaringen. Maak sowieso een afspraak als u van gedachte verandert. Zolang u uw wensen ten aanzien van het levenseinde bespreekbaar maakt, is de kans het grootst dat u, uw naasten en uw arts niet voor verrassingen komen te staan.</a:t>
            </a:r>
            <a:endParaRPr lang="nl-NL" b="1" noProof="0" dirty="0"/>
          </a:p>
          <a:p>
            <a:endParaRPr lang="nl-NL" b="1" noProof="0" dirty="0"/>
          </a:p>
          <a:p>
            <a:r>
              <a:rPr lang="nl-NL" b="1" noProof="0" dirty="0"/>
              <a:t>ACHTERGRONDINFORMATIE </a:t>
            </a:r>
            <a:endParaRPr lang="nl-NL" noProof="0" dirty="0"/>
          </a:p>
          <a:p>
            <a:r>
              <a:rPr lang="nl-NL" noProof="0" dirty="0"/>
              <a:t>Zie achtergrond informatie bij de dia over Naasten en de folder Spreek tijdig over uw levenseinde van de KNMG.</a:t>
            </a:r>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24</a:t>
            </a:fld>
            <a:endParaRPr lang="nl-NL"/>
          </a:p>
        </p:txBody>
      </p:sp>
    </p:spTree>
    <p:extLst>
      <p:ext uri="{BB962C8B-B14F-4D97-AF65-F5344CB8AC3E}">
        <p14:creationId xmlns:p14="http://schemas.microsoft.com/office/powerpoint/2010/main" val="140658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notities 2"/>
          <p:cNvSpPr>
            <a:spLocks noGrp="1"/>
          </p:cNvSpPr>
          <p:nvPr>
            <p:ph type="body" idx="1"/>
          </p:nvPr>
        </p:nvSpPr>
        <p:spPr/>
        <p:txBody>
          <a:bodyPr/>
          <a:lstStyle/>
          <a:p>
            <a:r>
              <a:rPr lang="nl-NL"/>
              <a:t>Wat doet de NVVE? De NVVE is er voor informatie, advies en steun.</a:t>
            </a:r>
            <a:endParaRPr lang="nl-NL" noProof="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pPr/>
              <a:t>25</a:t>
            </a:fld>
            <a:endParaRPr lang="nl-NL"/>
          </a:p>
        </p:txBody>
      </p:sp>
      <p:sp>
        <p:nvSpPr>
          <p:cNvPr id="7" name="Tijdelijke aanduiding voor dia-afbeelding 6">
            <a:extLst>
              <a:ext uri="{FF2B5EF4-FFF2-40B4-BE49-F238E27FC236}">
                <a16:creationId xmlns:a16="http://schemas.microsoft.com/office/drawing/2014/main" id="{1B0434B0-1A42-4CA8-9994-E4A455C14B35}"/>
              </a:ext>
            </a:extLst>
          </p:cNvPr>
          <p:cNvSpPr>
            <a:spLocks noGrp="1" noRot="1" noChangeAspect="1"/>
          </p:cNvSpPr>
          <p:nvPr>
            <p:ph type="sldImg"/>
          </p:nvPr>
        </p:nvSpPr>
        <p:spPr/>
      </p:sp>
    </p:spTree>
    <p:extLst>
      <p:ext uri="{BB962C8B-B14F-4D97-AF65-F5344CB8AC3E}">
        <p14:creationId xmlns:p14="http://schemas.microsoft.com/office/powerpoint/2010/main" val="277361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noProof="0" dirty="0"/>
              <a:t>VOOR DE SPREKER</a:t>
            </a:r>
          </a:p>
          <a:p>
            <a:pPr defTabSz="966155">
              <a:defRPr/>
            </a:pPr>
            <a:r>
              <a:rPr lang="nl-NL" b="0" noProof="0" dirty="0"/>
              <a:t>De eerste stap ligt bij uzelf: nadenken over uw laatste levensfase. </a:t>
            </a:r>
          </a:p>
          <a:p>
            <a:endParaRPr lang="nl-NL" b="0" noProof="0" dirty="0"/>
          </a:p>
          <a:p>
            <a:r>
              <a:rPr lang="nl-NL" b="0" noProof="0" dirty="0"/>
              <a:t>Het is moeilijk te voorspellen hoe de laatste weken of maanden van uw leven eruit gaan zien. Toch is het goed erover na te denken, erover te praten met familie en vrienden én met uw huisarts. Het zal helpen een duidelijk beeld te vormen van wat u graag wel of juist niet zou willen in die laatste periode. Het geeft rust als u zelf en ook uw naasten en uw arts weten wat u wensen zijn en waar uw grenzen liggen. </a:t>
            </a:r>
          </a:p>
          <a:p>
            <a:endParaRPr lang="nl-NL" b="0" noProof="0" dirty="0"/>
          </a:p>
          <a:p>
            <a:r>
              <a:rPr lang="nl-NL" b="0" noProof="0" dirty="0"/>
              <a:t>Misschien weet u dat u ziek bent, maar ook als u gezond bent, kunt u nu al nadenken over wat u zou willen of juist niet. Welke behandeling u wel of niet zou willen op het moment dat u daarover zelf niet meer kunt beslissen, bijvoorbeeld door een ongeval. Of u kunt nadenken of u euthanasie zou overwegen als u ernstig ziek zou worden, of op (hoge) leeftijd bent en het leven voltooid lijkt. Misschien wilt u wel niets en neemt u het leven zoals het komt.</a:t>
            </a:r>
          </a:p>
          <a:p>
            <a:endParaRPr lang="nl-NL" b="0" noProof="0" dirty="0"/>
          </a:p>
          <a:p>
            <a:r>
              <a:rPr lang="nl-NL" b="0" noProof="0" dirty="0"/>
              <a:t>De eerste stap is gezet. Doordat u naar deze lezing kijkt, bent u inmiddels aan het nadenken over uw laatste levensfase en uw wensen daarover.</a:t>
            </a:r>
          </a:p>
          <a:p>
            <a:endParaRPr lang="nl-NL" b="1" noProof="0" dirty="0"/>
          </a:p>
          <a:p>
            <a:r>
              <a:rPr lang="nl-NL" b="1" noProof="0" dirty="0"/>
              <a:t>ACHTERGRONDINFORMATIE </a:t>
            </a:r>
          </a:p>
          <a:p>
            <a:r>
              <a:rPr lang="nl-NL" b="0" noProof="0" dirty="0"/>
              <a:t>Zie inleiding uit de brochure: Over de laatste levensfase</a:t>
            </a:r>
          </a:p>
          <a:p>
            <a:endParaRPr lang="nl-NL" dirty="0"/>
          </a:p>
        </p:txBody>
      </p:sp>
      <p:sp>
        <p:nvSpPr>
          <p:cNvPr id="4" name="Tijdelijke aanduiding voor dianummer 3"/>
          <p:cNvSpPr>
            <a:spLocks noGrp="1"/>
          </p:cNvSpPr>
          <p:nvPr>
            <p:ph type="sldNum" sz="quarter" idx="5"/>
          </p:nvPr>
        </p:nvSpPr>
        <p:spPr/>
        <p:txBody>
          <a:bodyPr/>
          <a:lstStyle/>
          <a:p>
            <a:fld id="{CB5652BD-E659-4A00-ADD3-1E69304DF9A6}" type="slidenum">
              <a:rPr lang="nl-NL" smtClean="0"/>
              <a:t>3</a:t>
            </a:fld>
            <a:endParaRPr lang="nl-NL"/>
          </a:p>
        </p:txBody>
      </p:sp>
    </p:spTree>
    <p:extLst>
      <p:ext uri="{BB962C8B-B14F-4D97-AF65-F5344CB8AC3E}">
        <p14:creationId xmlns:p14="http://schemas.microsoft.com/office/powerpoint/2010/main" val="29963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VOOR DE SPREKER</a:t>
            </a:r>
          </a:p>
          <a:p>
            <a:r>
              <a:rPr lang="nl-NL" b="0" noProof="0" dirty="0"/>
              <a:t>1. De eerste stap ligt bij uzelf: tijdig nadenken over uw laatste levensfase, want het is moeilijk te voorspellen hoe de laatste weken of maanden van uw leven eruit gaan zien. </a:t>
            </a:r>
          </a:p>
          <a:p>
            <a:endParaRPr lang="nl-NL" b="0" noProof="0" dirty="0"/>
          </a:p>
          <a:p>
            <a:r>
              <a:rPr lang="nl-NL" b="0" noProof="0" dirty="0"/>
              <a:t>Toch is het goed erover na te denken, erover te praten met familie en vrienden én met uw huisarts. Het zal helpen een duidelijk beeld te vormen van wat u graag wel of juist niet zou willen in die laatste periode. </a:t>
            </a:r>
          </a:p>
          <a:p>
            <a:endParaRPr lang="nl-NL" b="0" noProof="0" dirty="0"/>
          </a:p>
          <a:p>
            <a:r>
              <a:rPr lang="nl-NL" b="0" noProof="0" dirty="0"/>
              <a:t>2. Als u nadenkt over uw levenseinde, ontdekt u wat uw wensen daarin zijn.</a:t>
            </a:r>
          </a:p>
          <a:p>
            <a:endParaRPr lang="nl-NL" b="0" noProof="0" dirty="0"/>
          </a:p>
          <a:p>
            <a:r>
              <a:rPr lang="nl-NL" b="0" noProof="0" dirty="0"/>
              <a:t>Gedurende uw leven én uw levensfase past u uw wensen steeds aan. Ergens over nadenken betekent niet dat u er niet op terug mag komen. U blijft altijd de regie houden over uw leven en de manier waarop u deze invult. Zelfs als deze nu anders is dan tien jaar geleden.</a:t>
            </a:r>
          </a:p>
          <a:p>
            <a:endParaRPr lang="nl-NL" b="0" noProof="0" dirty="0"/>
          </a:p>
          <a:p>
            <a:pPr defTabSz="966155">
              <a:defRPr/>
            </a:pPr>
            <a:r>
              <a:rPr lang="nl-NL" dirty="0"/>
              <a:t>3. Omdat u tijdig nadenkt over uw wensen ten aanzien van het levenseinde, heeft u alle tijd om dit bespreekbaar te maken met uw arts en naasten. </a:t>
            </a:r>
            <a:r>
              <a:rPr lang="nl-NL" b="0" noProof="0" dirty="0"/>
              <a:t>Het geeft rust als u zelf, uw naasten en uw arts weten wat uw wensen zijn en waar uw grenzen liggen. </a:t>
            </a:r>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pPr/>
              <a:t>4</a:t>
            </a:fld>
            <a:endParaRPr lang="nl-NL"/>
          </a:p>
        </p:txBody>
      </p:sp>
    </p:spTree>
    <p:extLst>
      <p:ext uri="{BB962C8B-B14F-4D97-AF65-F5344CB8AC3E}">
        <p14:creationId xmlns:p14="http://schemas.microsoft.com/office/powerpoint/2010/main" val="32997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noProof="0"/>
              <a:t>VOOR DE SPREKER</a:t>
            </a:r>
          </a:p>
          <a:p>
            <a:r>
              <a:rPr lang="nl-NL" b="0" noProof="0"/>
              <a:t>Er diverse mogelijkheden aan het einde van het leven. We behandelen er zes over hoe uw levenseinde eruit zou kunnen zien. We behandelen ze stuk voor stuk.</a:t>
            </a:r>
          </a:p>
          <a:p>
            <a:endParaRPr lang="nl-NL"/>
          </a:p>
          <a:p>
            <a:r>
              <a:rPr lang="nl-NL"/>
              <a:t>Aan het einde van dit blokje, kunt u over deze zes mogelijkheden vragen stellen.</a:t>
            </a:r>
          </a:p>
        </p:txBody>
      </p:sp>
      <p:sp>
        <p:nvSpPr>
          <p:cNvPr id="4" name="Tijdelijke aanduiding voor dianummer 3"/>
          <p:cNvSpPr>
            <a:spLocks noGrp="1"/>
          </p:cNvSpPr>
          <p:nvPr>
            <p:ph type="sldNum" sz="quarter" idx="5"/>
          </p:nvPr>
        </p:nvSpPr>
        <p:spPr/>
        <p:txBody>
          <a:bodyPr/>
          <a:lstStyle/>
          <a:p>
            <a:fld id="{C0C4358A-78EA-44D6-B567-BC01D1AB75CB}" type="slidenum">
              <a:rPr lang="nl-NL" smtClean="0"/>
              <a:pPr/>
              <a:t>5</a:t>
            </a:fld>
            <a:endParaRPr lang="nl-NL"/>
          </a:p>
        </p:txBody>
      </p:sp>
    </p:spTree>
    <p:extLst>
      <p:ext uri="{BB962C8B-B14F-4D97-AF65-F5344CB8AC3E}">
        <p14:creationId xmlns:p14="http://schemas.microsoft.com/office/powerpoint/2010/main" val="399563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b="1" noProof="0" dirty="0"/>
              <a:t>VOOR DE SPREKER </a:t>
            </a:r>
            <a:br>
              <a:rPr lang="nl-NL" noProof="0" dirty="0"/>
            </a:br>
            <a:r>
              <a:rPr lang="nl-NL" noProof="0" dirty="0"/>
              <a:t>Waar gaan we het vandaag over</a:t>
            </a:r>
            <a:r>
              <a:rPr lang="nl-NL" baseline="0" noProof="0" dirty="0"/>
              <a:t> hebben? </a:t>
            </a:r>
          </a:p>
          <a:p>
            <a:pPr eaLnBrk="1" hangingPunct="1"/>
            <a:endParaRPr lang="nl-NL" baseline="0" noProof="0" dirty="0"/>
          </a:p>
          <a:p>
            <a:pPr marL="181154" indent="-181154" defTabSz="966155">
              <a:buFont typeface="Arial" panose="020B0604020202020204" pitchFamily="34" charset="0"/>
              <a:buChar char="•"/>
              <a:defRPr/>
            </a:pPr>
            <a:r>
              <a:rPr lang="nl-NL" b="0" noProof="0" dirty="0"/>
              <a:t>Tijdens deze lezing informeren wij u over welke mogelijkheden er zijn zodat misverstanden en vervelende situaties kunnen worden voorkomen. Zelfs – of juist vooral - als uw levenseinde nog heel ver weg is. Tijdig nadenken over het levenseinde zal bijdragen aan betere kwaliteit van leven. Dat is uiteindelijk wat de NVVE wil bereiken.</a:t>
            </a:r>
          </a:p>
          <a:p>
            <a:pPr marL="181154" indent="-181154" defTabSz="966155">
              <a:buFont typeface="Arial" panose="020B0604020202020204" pitchFamily="34" charset="0"/>
              <a:buChar char="•"/>
              <a:defRPr/>
            </a:pPr>
            <a:endParaRPr lang="nl-NL" b="0" baseline="0" noProof="0" dirty="0"/>
          </a:p>
          <a:p>
            <a:pPr marL="181154" indent="-181154" defTabSz="966155">
              <a:buFont typeface="Arial" panose="020B0604020202020204" pitchFamily="34" charset="0"/>
              <a:buChar char="•"/>
              <a:defRPr/>
            </a:pPr>
            <a:r>
              <a:rPr lang="nl-NL" baseline="0" noProof="0" dirty="0"/>
              <a:t>Hierin zijn er diverse mogelijkheden, waar wij vandaag op ingaan. We behandelen er 6 zoals euthanasie en de </a:t>
            </a:r>
            <a:r>
              <a:rPr lang="nl-NL" baseline="0" noProof="0" dirty="0" err="1"/>
              <a:t>laatstewilpil</a:t>
            </a:r>
            <a:r>
              <a:rPr lang="nl-NL" baseline="0" noProof="0" dirty="0"/>
              <a:t>. </a:t>
            </a:r>
          </a:p>
          <a:p>
            <a:pPr marL="181154" indent="-181154" defTabSz="966155">
              <a:buFont typeface="Arial" panose="020B0604020202020204" pitchFamily="34" charset="0"/>
              <a:buChar char="•"/>
              <a:defRPr/>
            </a:pPr>
            <a:endParaRPr lang="nl-NL" baseline="0" noProof="0" dirty="0"/>
          </a:p>
          <a:p>
            <a:pPr marL="181154" indent="-181154" defTabSz="966155">
              <a:buFont typeface="Arial" panose="020B0604020202020204" pitchFamily="34" charset="0"/>
              <a:buChar char="•"/>
              <a:defRPr/>
            </a:pPr>
            <a:r>
              <a:rPr lang="nl-NL" baseline="0" noProof="0" dirty="0"/>
              <a:t>Als je je keuze gemaakt hebt, is het belangrijk om deze vast te leggen in documenten. Dit noemen we een wilsverklaring. We behandelen er 3.</a:t>
            </a:r>
          </a:p>
          <a:p>
            <a:pPr marL="181154" indent="-181154">
              <a:buFont typeface="Arial" panose="020B0604020202020204" pitchFamily="34" charset="0"/>
              <a:buChar char="•"/>
            </a:pPr>
            <a:endParaRPr lang="nl-NL" dirty="0"/>
          </a:p>
          <a:p>
            <a:pPr marL="181154" indent="-181154" defTabSz="966155">
              <a:buFont typeface="Arial" panose="020B0604020202020204" pitchFamily="34" charset="0"/>
              <a:buChar char="•"/>
              <a:defRPr/>
            </a:pPr>
            <a:r>
              <a:rPr lang="nl-NL" baseline="0" noProof="0" dirty="0"/>
              <a:t>Hoe bespreek je de vastgelegde wensen met naasten? Wat gebeurt er als je dat niet doet? </a:t>
            </a:r>
          </a:p>
          <a:p>
            <a:pPr marL="181154" indent="-181154">
              <a:buFont typeface="Arial" panose="020B0604020202020204" pitchFamily="34" charset="0"/>
              <a:buChar char="•"/>
            </a:pPr>
            <a:endParaRPr lang="nl-NL" dirty="0"/>
          </a:p>
          <a:p>
            <a:pPr marL="181154" indent="-181154" defTabSz="966155">
              <a:buFont typeface="Arial" panose="020B0604020202020204" pitchFamily="34" charset="0"/>
              <a:buChar char="•"/>
              <a:defRPr/>
            </a:pPr>
            <a:r>
              <a:rPr lang="nl-NL" baseline="0" noProof="0" dirty="0"/>
              <a:t>En hoe begin je het gesprek met je arts? In deze lezing heb ik ervoor gekozen om de mannelijke vorm te gebruiken. Uiteraard bedoel ik hiermee ook de vrouwelijke artsen.</a:t>
            </a:r>
          </a:p>
          <a:p>
            <a:pPr marL="181154" indent="-181154">
              <a:buFont typeface="Arial" panose="020B0604020202020204" pitchFamily="34" charset="0"/>
              <a:buChar char="•"/>
            </a:pPr>
            <a:endParaRPr lang="nl-NL" dirty="0"/>
          </a:p>
          <a:p>
            <a:r>
              <a:rPr lang="nl-NL" baseline="0" noProof="0" dirty="0"/>
              <a:t>Allemaal zaken waar wij vandaag over vertellen. </a:t>
            </a:r>
          </a:p>
          <a:p>
            <a:pPr marL="181154" indent="-181154">
              <a:buFont typeface="Arial" panose="020B0604020202020204" pitchFamily="34" charset="0"/>
              <a:buChar char="•"/>
            </a:pPr>
            <a:endParaRPr lang="nl-NL" baseline="0" noProof="0" dirty="0"/>
          </a:p>
          <a:p>
            <a:pPr marL="181154" indent="-181154">
              <a:buFont typeface="Arial" panose="020B0604020202020204" pitchFamily="34" charset="0"/>
              <a:buChar char="•"/>
            </a:pPr>
            <a:r>
              <a:rPr lang="nl-NL" baseline="0" noProof="0" dirty="0"/>
              <a:t>Als je vragen hebt kun je bij de NVVE terecht. Wij vertellen ook over wat de NVVE kan betekenen.</a:t>
            </a:r>
          </a:p>
          <a:p>
            <a:pPr eaLnBrk="1" hangingPunct="1"/>
            <a:endParaRPr lang="nl-NL" baseline="0" noProof="0" dirty="0"/>
          </a:p>
          <a:p>
            <a:r>
              <a:rPr lang="nl-NL" dirty="0"/>
              <a:t>Wij hebben vragenblokjes ingelast waarin wij ingaan op uw vragen. Als u vragen heeft, kunt u deze invoeren in de chat. Deze chat is privé en worden niet door de andere deelnemers gezien. U hoeft niet te wachten met het invoeren van een vraag op het vragenblokje. Tijdens deze lezing zullen wij vragen behandelen die u via de chat heeft gesteld. Soms lukt het niet om alle vragen te beantwoorden. Iedereen die een vraag stelt, ontvangt van ons een antwoord terug. U kunt zelfs uw vragen na afloop insturen, onze medewerkers staan ook na deze lezing voor u klaar om uw vragen, angsten en twijfels weg te nemen.</a:t>
            </a:r>
          </a:p>
          <a:p>
            <a:endParaRPr lang="nl-NL" dirty="0"/>
          </a:p>
          <a:p>
            <a:r>
              <a:rPr lang="nl-NL" b="1" dirty="0"/>
              <a:t>ACHTERGROND INFORMATIE</a:t>
            </a:r>
          </a:p>
          <a:p>
            <a:r>
              <a:rPr lang="nl-NL" dirty="0"/>
              <a:t>We kiezen ervoor om het wordt KEUZE weg te laten. Soms is er helemaal geen keuze. Om discussie te voorkomen, laten we het weg. Mensen hebben diverse mogelijkheden aan het einde van het leven. Daarvan behandelen wij er tijdens deze lezing 6</a:t>
            </a:r>
          </a:p>
        </p:txBody>
      </p:sp>
      <p:sp>
        <p:nvSpPr>
          <p:cNvPr id="4" name="Tijdelijke aanduiding voor dianummer 3"/>
          <p:cNvSpPr>
            <a:spLocks noGrp="1"/>
          </p:cNvSpPr>
          <p:nvPr>
            <p:ph type="sldNum" sz="quarter" idx="5"/>
          </p:nvPr>
        </p:nvSpPr>
        <p:spPr/>
        <p:txBody>
          <a:bodyPr/>
          <a:lstStyle/>
          <a:p>
            <a:fld id="{CB5652BD-E659-4A00-ADD3-1E69304DF9A6}" type="slidenum">
              <a:rPr lang="nl-NL" smtClean="0"/>
              <a:t>6</a:t>
            </a:fld>
            <a:endParaRPr lang="nl-NL"/>
          </a:p>
        </p:txBody>
      </p:sp>
    </p:spTree>
    <p:extLst>
      <p:ext uri="{BB962C8B-B14F-4D97-AF65-F5344CB8AC3E}">
        <p14:creationId xmlns:p14="http://schemas.microsoft.com/office/powerpoint/2010/main" val="415051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p:txBody>
          <a:bodyPr/>
          <a:lstStyle/>
          <a:p>
            <a:r>
              <a:rPr lang="nl-NL" b="1" noProof="0"/>
              <a:t>VOOR DE SPREKER</a:t>
            </a:r>
          </a:p>
          <a:p>
            <a:r>
              <a:rPr lang="nl-NL" b="0" noProof="0"/>
              <a:t>De eerste mogelijkheid waar we bij stil staan is een natuurlijk beloop. </a:t>
            </a:r>
          </a:p>
          <a:p>
            <a:r>
              <a:rPr lang="nl-NL" b="0" noProof="0"/>
              <a:t>U wacht tot de dood u komt halen. U laat dus de natuur zijn gang gaan.</a:t>
            </a:r>
            <a:endParaRPr lang="nl-NL" b="1" noProof="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7</a:t>
            </a:fld>
            <a:endParaRPr lang="nl-NL"/>
          </a:p>
        </p:txBody>
      </p:sp>
    </p:spTree>
    <p:extLst>
      <p:ext uri="{BB962C8B-B14F-4D97-AF65-F5344CB8AC3E}">
        <p14:creationId xmlns:p14="http://schemas.microsoft.com/office/powerpoint/2010/main" val="1786569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88913"/>
            <a:ext cx="6011863" cy="3382962"/>
          </a:xfrm>
        </p:spPr>
      </p:sp>
      <p:sp>
        <p:nvSpPr>
          <p:cNvPr id="3" name="Tijdelijke aanduiding voor notities 2"/>
          <p:cNvSpPr>
            <a:spLocks noGrp="1"/>
          </p:cNvSpPr>
          <p:nvPr>
            <p:ph type="body" idx="1"/>
          </p:nvPr>
        </p:nvSpPr>
        <p:spPr/>
        <p:txBody>
          <a:bodyPr/>
          <a:lstStyle/>
          <a:p>
            <a:r>
              <a:rPr lang="nl-NL" sz="1200" b="1" dirty="0"/>
              <a:t>VOOR DE SPREKER</a:t>
            </a:r>
          </a:p>
          <a:p>
            <a:r>
              <a:rPr lang="nl-NL" sz="1200" dirty="0"/>
              <a:t>Een andere mogelijkheid is een behandeling niet starten of een behandeling die al is gestart te stoppen.</a:t>
            </a:r>
          </a:p>
          <a:p>
            <a:endParaRPr lang="nl-NL" sz="1200" dirty="0"/>
          </a:p>
          <a:p>
            <a:r>
              <a:rPr lang="nl-NL" sz="1200" dirty="0"/>
              <a:t>In de Wet op de Geneeskundige Overeenkomst (kortweg </a:t>
            </a:r>
            <a:r>
              <a:rPr lang="nl-NL" sz="1200" dirty="0" err="1"/>
              <a:t>WBGo</a:t>
            </a:r>
            <a:r>
              <a:rPr lang="nl-NL" sz="1200" dirty="0"/>
              <a:t>) zijn een aantal rechten en plichten tussen arts en patiënt vastgelegd. </a:t>
            </a:r>
          </a:p>
          <a:p>
            <a:r>
              <a:rPr lang="nl-NL" sz="1200" dirty="0"/>
              <a:t>Daarin staat onder andere beschreven dat u het recht heeft op begrijpelijke informatie: dat betekent dat de arts u in begrijpelijke taal moet uitleggen wat u heeft en wat hij daaraan kan doen. </a:t>
            </a:r>
          </a:p>
          <a:p>
            <a:endParaRPr lang="nl-NL" sz="1200" dirty="0"/>
          </a:p>
          <a:p>
            <a:r>
              <a:rPr lang="nl-NL" sz="1200" dirty="0"/>
              <a:t>Er staat ook in dat de arts uw toestemming nodig heeft voor een behandeling. U hoeft dus niet alle behandelingen die de arts voorstelt te ondergaan. U moet daarvoor toestemming geven. Voor sommige behandelingen is dat vanzelfsprekender (zoals gips bij een gebroken been) dan bij andere behandelingen (zoals een chemokuur bij kanker). Samen met de arts maakt u hier afspraken over, steeds weer opnieuw. </a:t>
            </a:r>
          </a:p>
          <a:p>
            <a:endParaRPr lang="nl-NL" sz="1200" dirty="0"/>
          </a:p>
          <a:p>
            <a:r>
              <a:rPr lang="nl-NL" sz="1200" dirty="0"/>
              <a:t>Er staat nog veel meer in de </a:t>
            </a:r>
            <a:r>
              <a:rPr lang="nl-NL" sz="1200" dirty="0" err="1"/>
              <a:t>WGBo</a:t>
            </a:r>
            <a:r>
              <a:rPr lang="nl-NL" sz="1200" dirty="0"/>
              <a:t>, bijvoorbeeld dat u recht heeft op inzage in eigen dossier. Dat is bijvoorbeeld belangrijk voor uw gevolmachtigde.</a:t>
            </a:r>
          </a:p>
          <a:p>
            <a:endParaRPr lang="nl-NL" sz="1200" dirty="0"/>
          </a:p>
          <a:p>
            <a:r>
              <a:rPr lang="nl-NL" sz="1200" dirty="0"/>
              <a:t>De NVVE heeft een schriftelijke wilsverklaring ‘Behandelverbod’ in haar pakket Wilsverklaringen. Hierin geeft u aan dat u levensrekkende behandelingen weigert en daarmee de regie over uw Levenseinde zelf in handen houdt. Zelfs als dat het gevolg heeft dat de dood eerder intreedt. Over het behandelverbod en de andere wilsverklaringen, ga ik later in deze lezing dieper in.</a:t>
            </a:r>
          </a:p>
          <a:p>
            <a:endParaRPr lang="nl-NL" sz="1200" dirty="0"/>
          </a:p>
          <a:p>
            <a:r>
              <a:rPr lang="nl-NL" sz="1200" b="1" dirty="0"/>
              <a:t>ACHTERGROND INFORMATIE</a:t>
            </a:r>
          </a:p>
          <a:p>
            <a:pPr defTabSz="966155">
              <a:defRPr/>
            </a:pPr>
            <a:r>
              <a:rPr lang="nl-NL" sz="1200" dirty="0"/>
              <a:t>Zie </a:t>
            </a:r>
            <a:r>
              <a:rPr lang="nl-NL" sz="1200" i="1" dirty="0"/>
              <a:t>brochure Over de laatste levensfase </a:t>
            </a:r>
            <a:r>
              <a:rPr lang="nl-NL" sz="1200" dirty="0"/>
              <a:t>pagina 7-8.</a:t>
            </a:r>
          </a:p>
          <a:p>
            <a:pPr defTabSz="966155">
              <a:defRPr/>
            </a:pPr>
            <a:r>
              <a:rPr lang="nl-NL" sz="1200" dirty="0"/>
              <a:t>Op de NVVE site staat veel informatie over </a:t>
            </a:r>
            <a:r>
              <a:rPr lang="nl-NL" sz="1200" dirty="0" err="1"/>
              <a:t>patiëntenrechten</a:t>
            </a:r>
            <a:r>
              <a:rPr lang="nl-NL" sz="1200" dirty="0"/>
              <a:t>: </a:t>
            </a:r>
            <a:r>
              <a:rPr lang="nl-NL" dirty="0">
                <a:hlinkClick r:id="rId3"/>
              </a:rPr>
              <a:t>https://www.nvve.nl/oude-paginas/waardig-sterven/patientenrechten</a:t>
            </a:r>
            <a:endParaRPr lang="nl-NL" dirty="0"/>
          </a:p>
          <a:p>
            <a:pPr defTabSz="966155">
              <a:defRPr/>
            </a:pPr>
            <a:endParaRPr lang="nl-NL" dirty="0"/>
          </a:p>
          <a:p>
            <a:pPr defTabSz="966155">
              <a:defRPr/>
            </a:pPr>
            <a:r>
              <a:rPr lang="nl-NL" dirty="0"/>
              <a:t>In plaats van een behandeling weigeren, zeggen we afzien van en behandeling</a:t>
            </a:r>
          </a:p>
          <a:p>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t>8</a:t>
            </a:fld>
            <a:endParaRPr lang="nl-NL"/>
          </a:p>
        </p:txBody>
      </p:sp>
    </p:spTree>
    <p:extLst>
      <p:ext uri="{BB962C8B-B14F-4D97-AF65-F5344CB8AC3E}">
        <p14:creationId xmlns:p14="http://schemas.microsoft.com/office/powerpoint/2010/main" val="146182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81154" indent="-181154">
              <a:buFont typeface="Arial" panose="020B0604020202020204" pitchFamily="34" charset="0"/>
              <a:buChar char="•"/>
            </a:pPr>
            <a:r>
              <a:rPr lang="nl-NL" sz="1200" dirty="0"/>
              <a:t>In die wet, die </a:t>
            </a:r>
            <a:r>
              <a:rPr lang="nl-NL" sz="1200" dirty="0" err="1"/>
              <a:t>WGBo</a:t>
            </a:r>
            <a:r>
              <a:rPr lang="nl-NL" sz="1200" dirty="0"/>
              <a:t> staat onder andere dat voor iedere behandeling of onderzoek toestemming nodig is. U beslist uiteindelijk of er wel of niet behandeld wordt en niet de arts. U hoeft dus niet alle behandelingen die de arts voorstelt, ook te ondergaan. U heeft het recht om van een behandeling af te zien, en u mag ook besluiten om een behandeling die al is gestart – te stoppen. Zelfs als het gevolg is dat u daardoor overlijdt.</a:t>
            </a:r>
          </a:p>
          <a:p>
            <a:pPr marL="181154" indent="-181154">
              <a:buFont typeface="Arial" panose="020B0604020202020204" pitchFamily="34" charset="0"/>
              <a:buChar char="•"/>
            </a:pPr>
            <a:endParaRPr lang="nl-NL" sz="1200" dirty="0"/>
          </a:p>
          <a:p>
            <a:pPr marL="181154" indent="-181154">
              <a:buFont typeface="Arial" panose="020B0604020202020204" pitchFamily="34" charset="0"/>
              <a:buChar char="•"/>
            </a:pPr>
            <a:r>
              <a:rPr lang="nl-NL" sz="1200" dirty="0"/>
              <a:t>Bij de keuze om van een behandeling af te zien of te stoppen kunt u zich zelf te vraag stellen: Wat is mijn kwaliteit van leven na de behandeling? Hierop kunt u uw keuze bepalen.</a:t>
            </a:r>
          </a:p>
          <a:p>
            <a:endParaRPr lang="nl-NL" sz="1200" dirty="0"/>
          </a:p>
          <a:p>
            <a:pPr marL="181154" indent="-181154">
              <a:buFont typeface="Arial" panose="020B0604020202020204" pitchFamily="34" charset="0"/>
              <a:buChar char="•"/>
            </a:pPr>
            <a:r>
              <a:rPr lang="nl-NL" sz="1200" dirty="0"/>
              <a:t>Er staan nog veel meer rechten en plichten in de </a:t>
            </a:r>
            <a:r>
              <a:rPr lang="nl-NL" sz="1200" dirty="0" err="1"/>
              <a:t>WGBo</a:t>
            </a:r>
            <a:r>
              <a:rPr lang="nl-NL" sz="1200" dirty="0"/>
              <a:t>, bijvoorbeeld dat u recht heeft op inzage in het medisch dossier. Dat is bijvoorbeeld belangrijk voor uw gevolmachtigde.</a:t>
            </a:r>
          </a:p>
          <a:p>
            <a:endParaRPr lang="nl-NL" sz="1200" dirty="0"/>
          </a:p>
          <a:p>
            <a:r>
              <a:rPr lang="nl-NL" sz="1200" dirty="0"/>
              <a:t>De NVVE heeft een schriftelijke wilsverklaring ‘Behandelverbod’ in haar pakket Wilsverklaringen. Hierin geeft u aan dat u levensrekkende behandelingen weigert en daarmee de regie over uw Levenseinde zelf in handen houdt. Over het behandelverbod en de andere wilsverklaringen, ga ik later in deze lezing dieper in.</a:t>
            </a:r>
            <a:endParaRPr lang="nl-NL" dirty="0"/>
          </a:p>
        </p:txBody>
      </p:sp>
      <p:sp>
        <p:nvSpPr>
          <p:cNvPr id="4" name="Tijdelijke aanduiding voor dianummer 3"/>
          <p:cNvSpPr>
            <a:spLocks noGrp="1"/>
          </p:cNvSpPr>
          <p:nvPr>
            <p:ph type="sldNum" sz="quarter" idx="5"/>
          </p:nvPr>
        </p:nvSpPr>
        <p:spPr/>
        <p:txBody>
          <a:bodyPr/>
          <a:lstStyle/>
          <a:p>
            <a:fld id="{C0C4358A-78EA-44D6-B567-BC01D1AB75CB}" type="slidenum">
              <a:rPr lang="nl-NL" smtClean="0"/>
              <a:pPr/>
              <a:t>9</a:t>
            </a:fld>
            <a:endParaRPr lang="nl-NL"/>
          </a:p>
        </p:txBody>
      </p:sp>
    </p:spTree>
    <p:extLst>
      <p:ext uri="{BB962C8B-B14F-4D97-AF65-F5344CB8AC3E}">
        <p14:creationId xmlns:p14="http://schemas.microsoft.com/office/powerpoint/2010/main" val="1865448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ersoonlijk">
    <p:bg>
      <p:bgRef idx="1001">
        <a:schemeClr val="bg1"/>
      </p:bgRef>
    </p:bg>
    <p:spTree>
      <p:nvGrpSpPr>
        <p:cNvPr id="1" name=""/>
        <p:cNvGrpSpPr/>
        <p:nvPr/>
      </p:nvGrpSpPr>
      <p:grpSpPr>
        <a:xfrm>
          <a:off x="0" y="0"/>
          <a:ext cx="0" cy="0"/>
          <a:chOff x="0" y="0"/>
          <a:chExt cx="0" cy="0"/>
        </a:xfrm>
      </p:grpSpPr>
      <p:sp>
        <p:nvSpPr>
          <p:cNvPr id="6" name="Ondertitel 2"/>
          <p:cNvSpPr txBox="1">
            <a:spLocks/>
          </p:cNvSpPr>
          <p:nvPr/>
        </p:nvSpPr>
        <p:spPr>
          <a:xfrm>
            <a:off x="143339" y="5253203"/>
            <a:ext cx="5472608" cy="672075"/>
          </a:xfrm>
          <a:prstGeom prst="rect">
            <a:avLst/>
          </a:prstGeom>
        </p:spPr>
        <p:txBody>
          <a:bodyPr vert="horz" lIns="121920" tIns="60960" rIns="121920" bIns="60960" rtlCol="0">
            <a:noAutofit/>
          </a:bodyPr>
          <a:lstStyle>
            <a:lvl1pPr marL="0" indent="0" algn="r">
              <a:buNone/>
              <a:defRPr sz="2200" b="1" i="1">
                <a:solidFill>
                  <a:srgbClr val="BCBA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1" u="none" strike="noStrike" kern="1200" cap="none" spc="0" normalizeH="0" baseline="0" noProof="0">
              <a:ln>
                <a:noFill/>
              </a:ln>
              <a:solidFill>
                <a:srgbClr val="BCBAAA"/>
              </a:solidFill>
              <a:effectLst/>
              <a:uLnTx/>
              <a:uFillTx/>
              <a:latin typeface="+mn-lt"/>
              <a:ea typeface="+mn-ea"/>
              <a:cs typeface="+mn-cs"/>
            </a:endParaRPr>
          </a:p>
        </p:txBody>
      </p:sp>
      <p:pic>
        <p:nvPicPr>
          <p:cNvPr id="4" name="Afbeelding 3">
            <a:extLst>
              <a:ext uri="{FF2B5EF4-FFF2-40B4-BE49-F238E27FC236}">
                <a16:creationId xmlns:a16="http://schemas.microsoft.com/office/drawing/2014/main" id="{AC475B21-6421-DA47-B840-1429FDB59B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434" y="0"/>
            <a:ext cx="12258955" cy="6983896"/>
          </a:xfrm>
          <a:prstGeom prst="rect">
            <a:avLst/>
          </a:prstGeom>
        </p:spPr>
      </p:pic>
      <p:pic>
        <p:nvPicPr>
          <p:cNvPr id="10" name="Afbeelding 9">
            <a:extLst>
              <a:ext uri="{FF2B5EF4-FFF2-40B4-BE49-F238E27FC236}">
                <a16:creationId xmlns:a16="http://schemas.microsoft.com/office/drawing/2014/main" id="{B359DCD6-4DA8-41B1-B51E-354E1C0DDD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81119" y="640552"/>
            <a:ext cx="1617366" cy="1686044"/>
          </a:xfrm>
          <a:prstGeom prst="rect">
            <a:avLst/>
          </a:prstGeom>
        </p:spPr>
      </p:pic>
      <p:sp>
        <p:nvSpPr>
          <p:cNvPr id="2" name="Titel 1">
            <a:extLst>
              <a:ext uri="{FF2B5EF4-FFF2-40B4-BE49-F238E27FC236}">
                <a16:creationId xmlns:a16="http://schemas.microsoft.com/office/drawing/2014/main" id="{3525F7B4-CB29-45E1-B48D-B4CC2329C783}"/>
              </a:ext>
            </a:extLst>
          </p:cNvPr>
          <p:cNvSpPr>
            <a:spLocks noGrp="1"/>
          </p:cNvSpPr>
          <p:nvPr>
            <p:ph type="title"/>
          </p:nvPr>
        </p:nvSpPr>
        <p:spPr>
          <a:xfrm>
            <a:off x="7136109" y="2633774"/>
            <a:ext cx="4781572" cy="2944066"/>
          </a:xfrm>
        </p:spPr>
        <p:txBody>
          <a:bodyPr/>
          <a:lstStyle>
            <a:lvl1pPr marL="0" indent="0">
              <a:buFont typeface="Arial" panose="020B0604020202020204" pitchFamily="34" charset="0"/>
              <a:buNone/>
              <a:defRPr>
                <a:solidFill>
                  <a:schemeClr val="bg1"/>
                </a:solidFill>
              </a:defRPr>
            </a:lvl1pPr>
          </a:lstStyle>
          <a:p>
            <a:r>
              <a:rPr lang="nl-NL"/>
              <a:t>Klik om stijl te bewerken</a:t>
            </a:r>
          </a:p>
        </p:txBody>
      </p:sp>
    </p:spTree>
    <p:extLst>
      <p:ext uri="{BB962C8B-B14F-4D97-AF65-F5344CB8AC3E}">
        <p14:creationId xmlns:p14="http://schemas.microsoft.com/office/powerpoint/2010/main" val="35256098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a met titel en lijn vasthoudend en urgent 2">
    <p:spTree>
      <p:nvGrpSpPr>
        <p:cNvPr id="1" name=""/>
        <p:cNvGrpSpPr/>
        <p:nvPr/>
      </p:nvGrpSpPr>
      <p:grpSpPr>
        <a:xfrm>
          <a:off x="0" y="0"/>
          <a:ext cx="0" cy="0"/>
          <a:chOff x="0" y="0"/>
          <a:chExt cx="0" cy="0"/>
        </a:xfrm>
      </p:grpSpPr>
      <p:sp>
        <p:nvSpPr>
          <p:cNvPr id="4" name="Tijdelijke aanduiding voor titel 4">
            <a:extLst>
              <a:ext uri="{FF2B5EF4-FFF2-40B4-BE49-F238E27FC236}">
                <a16:creationId xmlns:a16="http://schemas.microsoft.com/office/drawing/2014/main" id="{E1B4008D-C060-498B-B712-1C056DA1EEE3}"/>
              </a:ext>
            </a:extLst>
          </p:cNvPr>
          <p:cNvSpPr>
            <a:spLocks noGrp="1"/>
          </p:cNvSpPr>
          <p:nvPr>
            <p:ph type="title"/>
          </p:nvPr>
        </p:nvSpPr>
        <p:spPr>
          <a:xfrm>
            <a:off x="890427" y="274639"/>
            <a:ext cx="8976461" cy="871309"/>
          </a:xfrm>
          <a:prstGeom prst="rect">
            <a:avLst/>
          </a:prstGeom>
        </p:spPr>
        <p:txBody>
          <a:bodyPr vert="horz" lIns="91440" tIns="45720" rIns="91440" bIns="45720" rtlCol="0" anchor="ctr">
            <a:normAutofit/>
          </a:bodyPr>
          <a:lstStyle/>
          <a:p>
            <a:r>
              <a:rPr lang="nl-NL"/>
              <a:t>Klik om stijl te bewerken</a:t>
            </a:r>
          </a:p>
        </p:txBody>
      </p:sp>
      <p:cxnSp>
        <p:nvCxnSpPr>
          <p:cNvPr id="7" name="Rechte verbindingslijn 6">
            <a:extLst>
              <a:ext uri="{FF2B5EF4-FFF2-40B4-BE49-F238E27FC236}">
                <a16:creationId xmlns:a16="http://schemas.microsoft.com/office/drawing/2014/main" id="{5CAAA9E9-0BF3-4792-A0C4-F34C74D301DA}"/>
              </a:ext>
            </a:extLst>
          </p:cNvPr>
          <p:cNvCxnSpPr>
            <a:cxnSpLocks/>
          </p:cNvCxnSpPr>
          <p:nvPr/>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AF59A7B-00BD-4DFF-8A1E-97C10CD0F719}"/>
              </a:ext>
            </a:extLst>
          </p:cNvPr>
          <p:cNvSpPr>
            <a:spLocks noGrp="1"/>
          </p:cNvSpPr>
          <p:nvPr>
            <p:ph sz="quarter" idx="10"/>
          </p:nvPr>
        </p:nvSpPr>
        <p:spPr>
          <a:xfrm>
            <a:off x="890588" y="1454150"/>
            <a:ext cx="7200000" cy="5040000"/>
          </a:xfrm>
        </p:spPr>
        <p:txBody>
          <a:bodyPr/>
          <a:lstStyle>
            <a:lvl1pPr marL="457189" indent="-457189">
              <a:buClr>
                <a:schemeClr val="tx2"/>
              </a:buClr>
              <a:buFont typeface="Wingdings" panose="05000000000000000000" pitchFamily="2" charset="2"/>
              <a:buChar char="§"/>
              <a:defRPr/>
            </a:lvl1pPr>
            <a:lvl2pPr marL="990575" indent="-380990">
              <a:buClr>
                <a:srgbClr val="AF1917"/>
              </a:buClr>
              <a:buFont typeface="Wingdings" panose="05000000000000000000" pitchFamily="2" charset="2"/>
              <a:buChar char="§"/>
              <a:defRPr/>
            </a:lvl2pPr>
            <a:lvl3pPr marL="1523962" indent="-304792">
              <a:buClr>
                <a:srgbClr val="AF1917"/>
              </a:buClr>
              <a:buFont typeface="Wingdings" panose="05000000000000000000" pitchFamily="2" charset="2"/>
              <a:buChar char="§"/>
              <a:defRPr/>
            </a:lvl3pPr>
            <a:lvl4pPr marL="2133547" indent="-304792">
              <a:buClr>
                <a:srgbClr val="AF1917"/>
              </a:buClr>
              <a:buFont typeface="Wingdings" panose="05000000000000000000" pitchFamily="2" charset="2"/>
              <a:buChar char="§"/>
              <a:defRPr/>
            </a:lvl4pPr>
            <a:lvl5pPr marL="2743131" indent="-304792">
              <a:buClr>
                <a:srgbClr val="AF1917"/>
              </a:buClr>
              <a:buFont typeface="Wingdings" panose="05000000000000000000" pitchFamily="2" charset="2"/>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hthoek 4">
            <a:extLst>
              <a:ext uri="{FF2B5EF4-FFF2-40B4-BE49-F238E27FC236}">
                <a16:creationId xmlns:a16="http://schemas.microsoft.com/office/drawing/2014/main" id="{88D249B1-21F9-4F50-95F7-DB3C9BF7C8D5}"/>
              </a:ext>
            </a:extLst>
          </p:cNvPr>
          <p:cNvSpPr/>
          <p:nvPr userDrawn="1"/>
        </p:nvSpPr>
        <p:spPr>
          <a:xfrm>
            <a:off x="-25899" y="1233779"/>
            <a:ext cx="255600" cy="5688000"/>
          </a:xfrm>
          <a:prstGeom prst="rect">
            <a:avLst/>
          </a:prstGeom>
          <a:solidFill>
            <a:srgbClr val="AF1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6586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 met titel en lijn vasthoudend en urgent 2 1 +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619F4-5D09-4635-9376-8DCB9F9DC092}"/>
              </a:ext>
            </a:extLst>
          </p:cNvPr>
          <p:cNvSpPr>
            <a:spLocks noGrp="1"/>
          </p:cNvSpPr>
          <p:nvPr>
            <p:ph type="title"/>
          </p:nvPr>
        </p:nvSpPr>
        <p:spPr/>
        <p:txBody>
          <a:bodyPr/>
          <a:lstStyle/>
          <a:p>
            <a:r>
              <a:rPr lang="nl-NL"/>
              <a:t>Klik om stijl te bewerken</a:t>
            </a:r>
          </a:p>
        </p:txBody>
      </p:sp>
      <p:sp>
        <p:nvSpPr>
          <p:cNvPr id="4" name="Tijdelijke aanduiding voor inhoud 3">
            <a:extLst>
              <a:ext uri="{FF2B5EF4-FFF2-40B4-BE49-F238E27FC236}">
                <a16:creationId xmlns:a16="http://schemas.microsoft.com/office/drawing/2014/main" id="{4ABC23D9-3E6A-488D-85B8-82E03DAE743E}"/>
              </a:ext>
            </a:extLst>
          </p:cNvPr>
          <p:cNvSpPr>
            <a:spLocks noGrp="1"/>
          </p:cNvSpPr>
          <p:nvPr>
            <p:ph sz="quarter" idx="10"/>
          </p:nvPr>
        </p:nvSpPr>
        <p:spPr>
          <a:xfrm>
            <a:off x="890588" y="1466450"/>
            <a:ext cx="7200000" cy="5040000"/>
          </a:xfrm>
        </p:spPr>
        <p:txBody>
          <a:bodyPr/>
          <a:lstStyle>
            <a:lvl2pPr>
              <a:buClr>
                <a:srgbClr val="AF1917"/>
              </a:buClr>
              <a:defRPr/>
            </a:lvl2pPr>
            <a:lvl3pPr>
              <a:buClr>
                <a:srgbClr val="AF1917"/>
              </a:buClr>
              <a:defRPr/>
            </a:lvl3pPr>
            <a:lvl4pPr>
              <a:buClr>
                <a:srgbClr val="AF1917"/>
              </a:buClr>
              <a:defRPr/>
            </a:lvl4pPr>
            <a:lvl5pPr>
              <a:buClr>
                <a:srgbClr val="AF191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5" name="Rechte verbindingslijn 4">
            <a:extLst>
              <a:ext uri="{FF2B5EF4-FFF2-40B4-BE49-F238E27FC236}">
                <a16:creationId xmlns:a16="http://schemas.microsoft.com/office/drawing/2014/main" id="{5A5DF6E1-8CE3-4ADE-90A4-7C50DAAEBA9F}"/>
              </a:ext>
            </a:extLst>
          </p:cNvPr>
          <p:cNvCxnSpPr>
            <a:cxnSpLocks/>
          </p:cNvCxnSpPr>
          <p:nvPr userDrawn="1"/>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7" name="Tijdelijke aanduiding voor afbeelding 6">
            <a:extLst>
              <a:ext uri="{FF2B5EF4-FFF2-40B4-BE49-F238E27FC236}">
                <a16:creationId xmlns:a16="http://schemas.microsoft.com/office/drawing/2014/main" id="{4195F81E-DE8D-419A-BCBB-685F8E0A34EA}"/>
              </a:ext>
            </a:extLst>
          </p:cNvPr>
          <p:cNvSpPr>
            <a:spLocks noGrp="1"/>
          </p:cNvSpPr>
          <p:nvPr>
            <p:ph type="pic" sz="quarter" idx="11"/>
          </p:nvPr>
        </p:nvSpPr>
        <p:spPr>
          <a:xfrm>
            <a:off x="8397874" y="1462088"/>
            <a:ext cx="3592800" cy="2336400"/>
          </a:xfrm>
        </p:spPr>
        <p:txBody>
          <a:bodyPr/>
          <a:lstStyle>
            <a:lvl1pPr marL="0" indent="0">
              <a:buNone/>
              <a:defRPr/>
            </a:lvl1pPr>
          </a:lstStyle>
          <a:p>
            <a:endParaRPr lang="nl-NL"/>
          </a:p>
        </p:txBody>
      </p:sp>
      <p:sp>
        <p:nvSpPr>
          <p:cNvPr id="8" name="Tijdelijke aanduiding voor afbeelding 6">
            <a:extLst>
              <a:ext uri="{FF2B5EF4-FFF2-40B4-BE49-F238E27FC236}">
                <a16:creationId xmlns:a16="http://schemas.microsoft.com/office/drawing/2014/main" id="{ED14C546-3DBC-49C5-9F5B-365B0F84623F}"/>
              </a:ext>
            </a:extLst>
          </p:cNvPr>
          <p:cNvSpPr>
            <a:spLocks noGrp="1"/>
          </p:cNvSpPr>
          <p:nvPr>
            <p:ph type="pic" sz="quarter" idx="12"/>
          </p:nvPr>
        </p:nvSpPr>
        <p:spPr>
          <a:xfrm>
            <a:off x="8397874" y="4159250"/>
            <a:ext cx="3592800" cy="2336400"/>
          </a:xfrm>
        </p:spPr>
        <p:txBody>
          <a:bodyPr/>
          <a:lstStyle>
            <a:lvl1pPr marL="0" indent="0">
              <a:buNone/>
              <a:defRPr/>
            </a:lvl1pPr>
          </a:lstStyle>
          <a:p>
            <a:endParaRPr lang="nl-NL"/>
          </a:p>
        </p:txBody>
      </p:sp>
      <p:sp>
        <p:nvSpPr>
          <p:cNvPr id="9" name="Rechthoek 8">
            <a:extLst>
              <a:ext uri="{FF2B5EF4-FFF2-40B4-BE49-F238E27FC236}">
                <a16:creationId xmlns:a16="http://schemas.microsoft.com/office/drawing/2014/main" id="{C2AD0C87-FB97-4E03-94D0-4D2FBCCE21F9}"/>
              </a:ext>
            </a:extLst>
          </p:cNvPr>
          <p:cNvSpPr/>
          <p:nvPr userDrawn="1"/>
        </p:nvSpPr>
        <p:spPr>
          <a:xfrm>
            <a:off x="-25899" y="1233779"/>
            <a:ext cx="255600" cy="5688000"/>
          </a:xfrm>
          <a:prstGeom prst="rect">
            <a:avLst/>
          </a:prstGeom>
          <a:solidFill>
            <a:srgbClr val="AF1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4345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a dichtbij 2 en urgent 1">
    <p:bg>
      <p:bgPr>
        <a:solidFill>
          <a:srgbClr val="EFBA25"/>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BBD655C-C5CC-4827-9F4E-C513F56B06B7}"/>
              </a:ext>
            </a:extLst>
          </p:cNvPr>
          <p:cNvSpPr txBox="1"/>
          <p:nvPr/>
        </p:nvSpPr>
        <p:spPr>
          <a:xfrm>
            <a:off x="3023659" y="2756926"/>
            <a:ext cx="6624736" cy="1200329"/>
          </a:xfrm>
          <a:prstGeom prst="rect">
            <a:avLst/>
          </a:prstGeom>
          <a:noFill/>
        </p:spPr>
        <p:txBody>
          <a:bodyPr wrap="square" rtlCol="0">
            <a:spAutoFit/>
          </a:bodyPr>
          <a:lstStyle/>
          <a:p>
            <a:endParaRPr lang="nl-NL" sz="7200">
              <a:latin typeface="Source Sans Pro" panose="020B0503030403020204" pitchFamily="34" charset="0"/>
              <a:ea typeface="Source Sans Pro" panose="020B0503030403020204" pitchFamily="34" charset="0"/>
            </a:endParaRPr>
          </a:p>
        </p:txBody>
      </p:sp>
      <p:sp>
        <p:nvSpPr>
          <p:cNvPr id="3" name="Titel 1">
            <a:extLst>
              <a:ext uri="{FF2B5EF4-FFF2-40B4-BE49-F238E27FC236}">
                <a16:creationId xmlns:a16="http://schemas.microsoft.com/office/drawing/2014/main" id="{05F43E67-5860-4212-8ECD-FDF350D38990}"/>
              </a:ext>
            </a:extLst>
          </p:cNvPr>
          <p:cNvSpPr>
            <a:spLocks noGrp="1"/>
          </p:cNvSpPr>
          <p:nvPr>
            <p:ph type="title"/>
          </p:nvPr>
        </p:nvSpPr>
        <p:spPr>
          <a:xfrm>
            <a:off x="849627" y="2660915"/>
            <a:ext cx="10972800" cy="1143000"/>
          </a:xfrm>
        </p:spPr>
        <p:txBody>
          <a:bodyPr>
            <a:noAutofit/>
          </a:bodyPr>
          <a:lstStyle>
            <a:lvl1pPr>
              <a:defRPr sz="8000" b="1" baseline="0">
                <a:solidFill>
                  <a:schemeClr val="bg1"/>
                </a:solidFill>
              </a:defRPr>
            </a:lvl1pPr>
          </a:lstStyle>
          <a:p>
            <a:r>
              <a:rPr lang="nl-NL"/>
              <a:t>Klik om stijl te bewerken</a:t>
            </a:r>
          </a:p>
        </p:txBody>
      </p:sp>
      <p:pic>
        <p:nvPicPr>
          <p:cNvPr id="4" name="Afbeelding 3">
            <a:extLst>
              <a:ext uri="{FF2B5EF4-FFF2-40B4-BE49-F238E27FC236}">
                <a16:creationId xmlns:a16="http://schemas.microsoft.com/office/drawing/2014/main" id="{F560F6BC-F41D-6B40-9899-95D4BF7722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64490" y="227867"/>
            <a:ext cx="835819" cy="871311"/>
          </a:xfrm>
          <a:prstGeom prst="rect">
            <a:avLst/>
          </a:prstGeom>
        </p:spPr>
      </p:pic>
    </p:spTree>
    <p:extLst>
      <p:ext uri="{BB962C8B-B14F-4D97-AF65-F5344CB8AC3E}">
        <p14:creationId xmlns:p14="http://schemas.microsoft.com/office/powerpoint/2010/main" val="3541305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 met titel en lijn dia dichtbij 2 en urgent 1">
    <p:spTree>
      <p:nvGrpSpPr>
        <p:cNvPr id="1" name=""/>
        <p:cNvGrpSpPr/>
        <p:nvPr/>
      </p:nvGrpSpPr>
      <p:grpSpPr>
        <a:xfrm>
          <a:off x="0" y="0"/>
          <a:ext cx="0" cy="0"/>
          <a:chOff x="0" y="0"/>
          <a:chExt cx="0" cy="0"/>
        </a:xfrm>
      </p:grpSpPr>
      <p:sp>
        <p:nvSpPr>
          <p:cNvPr id="4" name="Tijdelijke aanduiding voor titel 4">
            <a:extLst>
              <a:ext uri="{FF2B5EF4-FFF2-40B4-BE49-F238E27FC236}">
                <a16:creationId xmlns:a16="http://schemas.microsoft.com/office/drawing/2014/main" id="{E1B4008D-C060-498B-B712-1C056DA1EEE3}"/>
              </a:ext>
            </a:extLst>
          </p:cNvPr>
          <p:cNvSpPr>
            <a:spLocks noGrp="1"/>
          </p:cNvSpPr>
          <p:nvPr>
            <p:ph type="title"/>
          </p:nvPr>
        </p:nvSpPr>
        <p:spPr>
          <a:xfrm>
            <a:off x="890427" y="274639"/>
            <a:ext cx="8976461" cy="871309"/>
          </a:xfrm>
          <a:prstGeom prst="rect">
            <a:avLst/>
          </a:prstGeom>
        </p:spPr>
        <p:txBody>
          <a:bodyPr vert="horz" lIns="91440" tIns="45720" rIns="91440" bIns="45720" rtlCol="0" anchor="ctr">
            <a:normAutofit/>
          </a:bodyPr>
          <a:lstStyle/>
          <a:p>
            <a:r>
              <a:rPr lang="nl-NL"/>
              <a:t>Klik om stijl te bewerken</a:t>
            </a:r>
          </a:p>
        </p:txBody>
      </p:sp>
      <p:cxnSp>
        <p:nvCxnSpPr>
          <p:cNvPr id="7" name="Rechte verbindingslijn 6">
            <a:extLst>
              <a:ext uri="{FF2B5EF4-FFF2-40B4-BE49-F238E27FC236}">
                <a16:creationId xmlns:a16="http://schemas.microsoft.com/office/drawing/2014/main" id="{5CAAA9E9-0BF3-4792-A0C4-F34C74D301DA}"/>
              </a:ext>
            </a:extLst>
          </p:cNvPr>
          <p:cNvCxnSpPr>
            <a:cxnSpLocks/>
          </p:cNvCxnSpPr>
          <p:nvPr/>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AF59A7B-00BD-4DFF-8A1E-97C10CD0F719}"/>
              </a:ext>
            </a:extLst>
          </p:cNvPr>
          <p:cNvSpPr>
            <a:spLocks noGrp="1"/>
          </p:cNvSpPr>
          <p:nvPr>
            <p:ph sz="quarter" idx="10"/>
          </p:nvPr>
        </p:nvSpPr>
        <p:spPr>
          <a:xfrm>
            <a:off x="890588" y="1454150"/>
            <a:ext cx="7200000" cy="5040000"/>
          </a:xfrm>
        </p:spPr>
        <p:txBody>
          <a:bodyPr/>
          <a:lstStyle>
            <a:lvl1pPr marL="457189" indent="-457189">
              <a:buClr>
                <a:schemeClr val="tx2"/>
              </a:buClr>
              <a:buFont typeface="Wingdings" panose="05000000000000000000" pitchFamily="2" charset="2"/>
              <a:buChar char="§"/>
              <a:defRPr/>
            </a:lvl1pPr>
            <a:lvl2pPr marL="990575" indent="-380990">
              <a:buClr>
                <a:srgbClr val="EFBA25"/>
              </a:buClr>
              <a:buFont typeface="Wingdings" panose="05000000000000000000" pitchFamily="2" charset="2"/>
              <a:buChar char="§"/>
              <a:defRPr/>
            </a:lvl2pPr>
            <a:lvl3pPr marL="1523962" indent="-304792">
              <a:buClr>
                <a:srgbClr val="EFBA25"/>
              </a:buClr>
              <a:buFont typeface="Wingdings" panose="05000000000000000000" pitchFamily="2" charset="2"/>
              <a:buChar char="§"/>
              <a:defRPr/>
            </a:lvl3pPr>
            <a:lvl4pPr marL="2133547" indent="-304792">
              <a:buClr>
                <a:srgbClr val="EFBA25"/>
              </a:buClr>
              <a:buFont typeface="Wingdings" panose="05000000000000000000" pitchFamily="2" charset="2"/>
              <a:buChar char="§"/>
              <a:defRPr/>
            </a:lvl4pPr>
            <a:lvl5pPr marL="2743131" indent="-304792">
              <a:buClr>
                <a:srgbClr val="EFBA25"/>
              </a:buClr>
              <a:buFont typeface="Wingdings" panose="05000000000000000000" pitchFamily="2" charset="2"/>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hthoek 4">
            <a:extLst>
              <a:ext uri="{FF2B5EF4-FFF2-40B4-BE49-F238E27FC236}">
                <a16:creationId xmlns:a16="http://schemas.microsoft.com/office/drawing/2014/main" id="{88D249B1-21F9-4F50-95F7-DB3C9BF7C8D5}"/>
              </a:ext>
            </a:extLst>
          </p:cNvPr>
          <p:cNvSpPr/>
          <p:nvPr userDrawn="1"/>
        </p:nvSpPr>
        <p:spPr>
          <a:xfrm>
            <a:off x="-25899" y="1233779"/>
            <a:ext cx="255600" cy="5688000"/>
          </a:xfrm>
          <a:prstGeom prst="rect">
            <a:avLst/>
          </a:prstGeom>
          <a:solidFill>
            <a:srgbClr val="EFB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30377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 met titel en lijn dia dichtbij 2 en urgent 1 +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619F4-5D09-4635-9376-8DCB9F9DC092}"/>
              </a:ext>
            </a:extLst>
          </p:cNvPr>
          <p:cNvSpPr>
            <a:spLocks noGrp="1"/>
          </p:cNvSpPr>
          <p:nvPr>
            <p:ph type="title"/>
          </p:nvPr>
        </p:nvSpPr>
        <p:spPr/>
        <p:txBody>
          <a:bodyPr/>
          <a:lstStyle/>
          <a:p>
            <a:r>
              <a:rPr lang="nl-NL"/>
              <a:t>Klik om stijl te bewerken</a:t>
            </a:r>
          </a:p>
        </p:txBody>
      </p:sp>
      <p:sp>
        <p:nvSpPr>
          <p:cNvPr id="4" name="Tijdelijke aanduiding voor inhoud 3">
            <a:extLst>
              <a:ext uri="{FF2B5EF4-FFF2-40B4-BE49-F238E27FC236}">
                <a16:creationId xmlns:a16="http://schemas.microsoft.com/office/drawing/2014/main" id="{4ABC23D9-3E6A-488D-85B8-82E03DAE743E}"/>
              </a:ext>
            </a:extLst>
          </p:cNvPr>
          <p:cNvSpPr>
            <a:spLocks noGrp="1"/>
          </p:cNvSpPr>
          <p:nvPr>
            <p:ph sz="quarter" idx="10"/>
          </p:nvPr>
        </p:nvSpPr>
        <p:spPr>
          <a:xfrm>
            <a:off x="890588" y="1466450"/>
            <a:ext cx="7200000" cy="5040000"/>
          </a:xfrm>
        </p:spPr>
        <p:txBody>
          <a:bodyPr/>
          <a:lstStyle>
            <a:lvl2pPr>
              <a:buClr>
                <a:srgbClr val="EFBA25"/>
              </a:buClr>
              <a:defRPr/>
            </a:lvl2pPr>
            <a:lvl3pPr>
              <a:buClr>
                <a:srgbClr val="EFBA25"/>
              </a:buClr>
              <a:defRPr/>
            </a:lvl3pPr>
            <a:lvl4pPr>
              <a:buClr>
                <a:srgbClr val="EFBA25"/>
              </a:buClr>
              <a:defRPr/>
            </a:lvl4pPr>
            <a:lvl5pPr>
              <a:buClr>
                <a:srgbClr val="EFBA25"/>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5" name="Rechte verbindingslijn 4">
            <a:extLst>
              <a:ext uri="{FF2B5EF4-FFF2-40B4-BE49-F238E27FC236}">
                <a16:creationId xmlns:a16="http://schemas.microsoft.com/office/drawing/2014/main" id="{5A5DF6E1-8CE3-4ADE-90A4-7C50DAAEBA9F}"/>
              </a:ext>
            </a:extLst>
          </p:cNvPr>
          <p:cNvCxnSpPr>
            <a:cxnSpLocks/>
          </p:cNvCxnSpPr>
          <p:nvPr userDrawn="1"/>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7" name="Tijdelijke aanduiding voor afbeelding 6">
            <a:extLst>
              <a:ext uri="{FF2B5EF4-FFF2-40B4-BE49-F238E27FC236}">
                <a16:creationId xmlns:a16="http://schemas.microsoft.com/office/drawing/2014/main" id="{4195F81E-DE8D-419A-BCBB-685F8E0A34EA}"/>
              </a:ext>
            </a:extLst>
          </p:cNvPr>
          <p:cNvSpPr>
            <a:spLocks noGrp="1"/>
          </p:cNvSpPr>
          <p:nvPr>
            <p:ph type="pic" sz="quarter" idx="11"/>
          </p:nvPr>
        </p:nvSpPr>
        <p:spPr>
          <a:xfrm>
            <a:off x="8397874" y="1462088"/>
            <a:ext cx="3592800" cy="2336400"/>
          </a:xfrm>
        </p:spPr>
        <p:txBody>
          <a:bodyPr/>
          <a:lstStyle>
            <a:lvl1pPr marL="0" indent="0">
              <a:buNone/>
              <a:defRPr/>
            </a:lvl1pPr>
          </a:lstStyle>
          <a:p>
            <a:endParaRPr lang="nl-NL"/>
          </a:p>
        </p:txBody>
      </p:sp>
      <p:sp>
        <p:nvSpPr>
          <p:cNvPr id="8" name="Tijdelijke aanduiding voor afbeelding 6">
            <a:extLst>
              <a:ext uri="{FF2B5EF4-FFF2-40B4-BE49-F238E27FC236}">
                <a16:creationId xmlns:a16="http://schemas.microsoft.com/office/drawing/2014/main" id="{ED14C546-3DBC-49C5-9F5B-365B0F84623F}"/>
              </a:ext>
            </a:extLst>
          </p:cNvPr>
          <p:cNvSpPr>
            <a:spLocks noGrp="1"/>
          </p:cNvSpPr>
          <p:nvPr>
            <p:ph type="pic" sz="quarter" idx="12"/>
          </p:nvPr>
        </p:nvSpPr>
        <p:spPr>
          <a:xfrm>
            <a:off x="8397874" y="4159250"/>
            <a:ext cx="3592800" cy="2336400"/>
          </a:xfrm>
        </p:spPr>
        <p:txBody>
          <a:bodyPr/>
          <a:lstStyle>
            <a:lvl1pPr marL="0" indent="0">
              <a:buNone/>
              <a:defRPr/>
            </a:lvl1pPr>
          </a:lstStyle>
          <a:p>
            <a:endParaRPr lang="nl-NL"/>
          </a:p>
        </p:txBody>
      </p:sp>
      <p:sp>
        <p:nvSpPr>
          <p:cNvPr id="10" name="Rechthoek 9">
            <a:extLst>
              <a:ext uri="{FF2B5EF4-FFF2-40B4-BE49-F238E27FC236}">
                <a16:creationId xmlns:a16="http://schemas.microsoft.com/office/drawing/2014/main" id="{3386F194-4491-48B0-B887-2639734E3509}"/>
              </a:ext>
            </a:extLst>
          </p:cNvPr>
          <p:cNvSpPr/>
          <p:nvPr userDrawn="1"/>
        </p:nvSpPr>
        <p:spPr>
          <a:xfrm>
            <a:off x="-25899" y="1233779"/>
            <a:ext cx="255600" cy="5688000"/>
          </a:xfrm>
          <a:prstGeom prst="rect">
            <a:avLst/>
          </a:prstGeom>
          <a:solidFill>
            <a:srgbClr val="EFB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5836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a deskundigst 3">
    <p:bg>
      <p:bgPr>
        <a:solidFill>
          <a:srgbClr val="AED5A9"/>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BBD655C-C5CC-4827-9F4E-C513F56B06B7}"/>
              </a:ext>
            </a:extLst>
          </p:cNvPr>
          <p:cNvSpPr txBox="1"/>
          <p:nvPr/>
        </p:nvSpPr>
        <p:spPr>
          <a:xfrm>
            <a:off x="3023659" y="2756926"/>
            <a:ext cx="6624736" cy="1200329"/>
          </a:xfrm>
          <a:prstGeom prst="rect">
            <a:avLst/>
          </a:prstGeom>
          <a:noFill/>
        </p:spPr>
        <p:txBody>
          <a:bodyPr wrap="square" rtlCol="0">
            <a:spAutoFit/>
          </a:bodyPr>
          <a:lstStyle/>
          <a:p>
            <a:endParaRPr lang="nl-NL" sz="7200">
              <a:latin typeface="Source Sans Pro" panose="020B0503030403020204" pitchFamily="34" charset="0"/>
              <a:ea typeface="Source Sans Pro" panose="020B0503030403020204" pitchFamily="34" charset="0"/>
            </a:endParaRPr>
          </a:p>
        </p:txBody>
      </p:sp>
      <p:sp>
        <p:nvSpPr>
          <p:cNvPr id="3" name="Titel 1">
            <a:extLst>
              <a:ext uri="{FF2B5EF4-FFF2-40B4-BE49-F238E27FC236}">
                <a16:creationId xmlns:a16="http://schemas.microsoft.com/office/drawing/2014/main" id="{05F43E67-5860-4212-8ECD-FDF350D38990}"/>
              </a:ext>
            </a:extLst>
          </p:cNvPr>
          <p:cNvSpPr>
            <a:spLocks noGrp="1"/>
          </p:cNvSpPr>
          <p:nvPr>
            <p:ph type="title"/>
          </p:nvPr>
        </p:nvSpPr>
        <p:spPr>
          <a:xfrm>
            <a:off x="849627" y="2660915"/>
            <a:ext cx="10972800" cy="1143000"/>
          </a:xfrm>
        </p:spPr>
        <p:txBody>
          <a:bodyPr>
            <a:noAutofit/>
          </a:bodyPr>
          <a:lstStyle>
            <a:lvl1pPr>
              <a:defRPr sz="8000" b="1" baseline="0">
                <a:solidFill>
                  <a:schemeClr val="bg1"/>
                </a:solidFill>
              </a:defRPr>
            </a:lvl1pPr>
          </a:lstStyle>
          <a:p>
            <a:r>
              <a:rPr lang="nl-NL"/>
              <a:t>Klik om stijl te bewerken</a:t>
            </a:r>
          </a:p>
        </p:txBody>
      </p:sp>
      <p:pic>
        <p:nvPicPr>
          <p:cNvPr id="4" name="Afbeelding 3">
            <a:extLst>
              <a:ext uri="{FF2B5EF4-FFF2-40B4-BE49-F238E27FC236}">
                <a16:creationId xmlns:a16="http://schemas.microsoft.com/office/drawing/2014/main" id="{F560F6BC-F41D-6B40-9899-95D4BF7722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64490" y="227867"/>
            <a:ext cx="835819" cy="871311"/>
          </a:xfrm>
          <a:prstGeom prst="rect">
            <a:avLst/>
          </a:prstGeom>
        </p:spPr>
      </p:pic>
    </p:spTree>
    <p:extLst>
      <p:ext uri="{BB962C8B-B14F-4D97-AF65-F5344CB8AC3E}">
        <p14:creationId xmlns:p14="http://schemas.microsoft.com/office/powerpoint/2010/main" val="2440394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 met titel en lijn dia deskundigst 3">
    <p:spTree>
      <p:nvGrpSpPr>
        <p:cNvPr id="1" name=""/>
        <p:cNvGrpSpPr/>
        <p:nvPr/>
      </p:nvGrpSpPr>
      <p:grpSpPr>
        <a:xfrm>
          <a:off x="0" y="0"/>
          <a:ext cx="0" cy="0"/>
          <a:chOff x="0" y="0"/>
          <a:chExt cx="0" cy="0"/>
        </a:xfrm>
      </p:grpSpPr>
      <p:sp>
        <p:nvSpPr>
          <p:cNvPr id="4" name="Tijdelijke aanduiding voor titel 4">
            <a:extLst>
              <a:ext uri="{FF2B5EF4-FFF2-40B4-BE49-F238E27FC236}">
                <a16:creationId xmlns:a16="http://schemas.microsoft.com/office/drawing/2014/main" id="{E1B4008D-C060-498B-B712-1C056DA1EEE3}"/>
              </a:ext>
            </a:extLst>
          </p:cNvPr>
          <p:cNvSpPr>
            <a:spLocks noGrp="1"/>
          </p:cNvSpPr>
          <p:nvPr>
            <p:ph type="title"/>
          </p:nvPr>
        </p:nvSpPr>
        <p:spPr>
          <a:xfrm>
            <a:off x="890427" y="274639"/>
            <a:ext cx="8976461" cy="871309"/>
          </a:xfrm>
          <a:prstGeom prst="rect">
            <a:avLst/>
          </a:prstGeom>
        </p:spPr>
        <p:txBody>
          <a:bodyPr vert="horz" lIns="91440" tIns="45720" rIns="91440" bIns="45720" rtlCol="0" anchor="ctr">
            <a:normAutofit/>
          </a:bodyPr>
          <a:lstStyle/>
          <a:p>
            <a:r>
              <a:rPr lang="nl-NL"/>
              <a:t>Klik om stijl te bewerken</a:t>
            </a:r>
          </a:p>
        </p:txBody>
      </p:sp>
      <p:cxnSp>
        <p:nvCxnSpPr>
          <p:cNvPr id="7" name="Rechte verbindingslijn 6">
            <a:extLst>
              <a:ext uri="{FF2B5EF4-FFF2-40B4-BE49-F238E27FC236}">
                <a16:creationId xmlns:a16="http://schemas.microsoft.com/office/drawing/2014/main" id="{5CAAA9E9-0BF3-4792-A0C4-F34C74D301DA}"/>
              </a:ext>
            </a:extLst>
          </p:cNvPr>
          <p:cNvCxnSpPr>
            <a:cxnSpLocks/>
          </p:cNvCxnSpPr>
          <p:nvPr/>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AF59A7B-00BD-4DFF-8A1E-97C10CD0F719}"/>
              </a:ext>
            </a:extLst>
          </p:cNvPr>
          <p:cNvSpPr>
            <a:spLocks noGrp="1"/>
          </p:cNvSpPr>
          <p:nvPr>
            <p:ph sz="quarter" idx="10"/>
          </p:nvPr>
        </p:nvSpPr>
        <p:spPr>
          <a:xfrm>
            <a:off x="890588" y="1454150"/>
            <a:ext cx="7200000" cy="5040000"/>
          </a:xfrm>
        </p:spPr>
        <p:txBody>
          <a:bodyPr/>
          <a:lstStyle>
            <a:lvl1pPr marL="457189" indent="-457189">
              <a:buClr>
                <a:schemeClr val="tx2"/>
              </a:buClr>
              <a:buFont typeface="Wingdings" panose="05000000000000000000" pitchFamily="2" charset="2"/>
              <a:buChar char="§"/>
              <a:defRPr/>
            </a:lvl1pPr>
            <a:lvl2pPr marL="990575" indent="-380990">
              <a:buClr>
                <a:srgbClr val="AED5A9"/>
              </a:buClr>
              <a:buFont typeface="Wingdings" panose="05000000000000000000" pitchFamily="2" charset="2"/>
              <a:buChar char="§"/>
              <a:defRPr/>
            </a:lvl2pPr>
            <a:lvl3pPr marL="1523962" indent="-304792">
              <a:buClr>
                <a:srgbClr val="AED5A9"/>
              </a:buClr>
              <a:buFont typeface="Wingdings" panose="05000000000000000000" pitchFamily="2" charset="2"/>
              <a:buChar char="§"/>
              <a:defRPr/>
            </a:lvl3pPr>
            <a:lvl4pPr marL="2133547" indent="-304792">
              <a:buClr>
                <a:srgbClr val="AED5A9"/>
              </a:buClr>
              <a:buFont typeface="Wingdings" panose="05000000000000000000" pitchFamily="2" charset="2"/>
              <a:buChar char="§"/>
              <a:defRPr/>
            </a:lvl4pPr>
            <a:lvl5pPr marL="2743131" indent="-304792">
              <a:buClr>
                <a:srgbClr val="AED5A9"/>
              </a:buClr>
              <a:buFont typeface="Wingdings" panose="05000000000000000000" pitchFamily="2" charset="2"/>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hthoek 4">
            <a:extLst>
              <a:ext uri="{FF2B5EF4-FFF2-40B4-BE49-F238E27FC236}">
                <a16:creationId xmlns:a16="http://schemas.microsoft.com/office/drawing/2014/main" id="{88D249B1-21F9-4F50-95F7-DB3C9BF7C8D5}"/>
              </a:ext>
            </a:extLst>
          </p:cNvPr>
          <p:cNvSpPr/>
          <p:nvPr userDrawn="1"/>
        </p:nvSpPr>
        <p:spPr>
          <a:xfrm>
            <a:off x="-25899" y="1233779"/>
            <a:ext cx="255600" cy="5688000"/>
          </a:xfrm>
          <a:prstGeom prst="rect">
            <a:avLst/>
          </a:prstGeom>
          <a:solidFill>
            <a:srgbClr val="AED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88437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 met titel en lijn deskundigst 3 +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619F4-5D09-4635-9376-8DCB9F9DC092}"/>
              </a:ext>
            </a:extLst>
          </p:cNvPr>
          <p:cNvSpPr>
            <a:spLocks noGrp="1"/>
          </p:cNvSpPr>
          <p:nvPr>
            <p:ph type="title"/>
          </p:nvPr>
        </p:nvSpPr>
        <p:spPr/>
        <p:txBody>
          <a:bodyPr/>
          <a:lstStyle/>
          <a:p>
            <a:r>
              <a:rPr lang="nl-NL"/>
              <a:t>Klik om stijl te bewerken</a:t>
            </a:r>
          </a:p>
        </p:txBody>
      </p:sp>
      <p:sp>
        <p:nvSpPr>
          <p:cNvPr id="4" name="Tijdelijke aanduiding voor inhoud 3">
            <a:extLst>
              <a:ext uri="{FF2B5EF4-FFF2-40B4-BE49-F238E27FC236}">
                <a16:creationId xmlns:a16="http://schemas.microsoft.com/office/drawing/2014/main" id="{4ABC23D9-3E6A-488D-85B8-82E03DAE743E}"/>
              </a:ext>
            </a:extLst>
          </p:cNvPr>
          <p:cNvSpPr>
            <a:spLocks noGrp="1"/>
          </p:cNvSpPr>
          <p:nvPr>
            <p:ph sz="quarter" idx="10"/>
          </p:nvPr>
        </p:nvSpPr>
        <p:spPr>
          <a:xfrm>
            <a:off x="890588" y="1466450"/>
            <a:ext cx="7200000" cy="5040000"/>
          </a:xfrm>
        </p:spPr>
        <p:txBody>
          <a:bodyPr/>
          <a:lstStyle>
            <a:lvl2pPr>
              <a:buClr>
                <a:srgbClr val="AED5A9"/>
              </a:buClr>
              <a:defRPr/>
            </a:lvl2pPr>
            <a:lvl3pPr>
              <a:buClr>
                <a:srgbClr val="AED5A9"/>
              </a:buClr>
              <a:defRPr/>
            </a:lvl3pPr>
            <a:lvl4pPr>
              <a:buClr>
                <a:srgbClr val="AED5A9"/>
              </a:buClr>
              <a:defRPr/>
            </a:lvl4pPr>
            <a:lvl5pPr>
              <a:buClr>
                <a:srgbClr val="AED5A9"/>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5" name="Rechte verbindingslijn 4">
            <a:extLst>
              <a:ext uri="{FF2B5EF4-FFF2-40B4-BE49-F238E27FC236}">
                <a16:creationId xmlns:a16="http://schemas.microsoft.com/office/drawing/2014/main" id="{5A5DF6E1-8CE3-4ADE-90A4-7C50DAAEBA9F}"/>
              </a:ext>
            </a:extLst>
          </p:cNvPr>
          <p:cNvCxnSpPr>
            <a:cxnSpLocks/>
          </p:cNvCxnSpPr>
          <p:nvPr userDrawn="1"/>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7" name="Tijdelijke aanduiding voor afbeelding 6">
            <a:extLst>
              <a:ext uri="{FF2B5EF4-FFF2-40B4-BE49-F238E27FC236}">
                <a16:creationId xmlns:a16="http://schemas.microsoft.com/office/drawing/2014/main" id="{4195F81E-DE8D-419A-BCBB-685F8E0A34EA}"/>
              </a:ext>
            </a:extLst>
          </p:cNvPr>
          <p:cNvSpPr>
            <a:spLocks noGrp="1"/>
          </p:cNvSpPr>
          <p:nvPr>
            <p:ph type="pic" sz="quarter" idx="11"/>
          </p:nvPr>
        </p:nvSpPr>
        <p:spPr>
          <a:xfrm>
            <a:off x="8397874" y="1462088"/>
            <a:ext cx="3592800" cy="2336400"/>
          </a:xfrm>
        </p:spPr>
        <p:txBody>
          <a:bodyPr/>
          <a:lstStyle>
            <a:lvl1pPr marL="0" indent="0">
              <a:buNone/>
              <a:defRPr/>
            </a:lvl1pPr>
          </a:lstStyle>
          <a:p>
            <a:endParaRPr lang="nl-NL"/>
          </a:p>
        </p:txBody>
      </p:sp>
      <p:sp>
        <p:nvSpPr>
          <p:cNvPr id="8" name="Tijdelijke aanduiding voor afbeelding 6">
            <a:extLst>
              <a:ext uri="{FF2B5EF4-FFF2-40B4-BE49-F238E27FC236}">
                <a16:creationId xmlns:a16="http://schemas.microsoft.com/office/drawing/2014/main" id="{ED14C546-3DBC-49C5-9F5B-365B0F84623F}"/>
              </a:ext>
            </a:extLst>
          </p:cNvPr>
          <p:cNvSpPr>
            <a:spLocks noGrp="1"/>
          </p:cNvSpPr>
          <p:nvPr>
            <p:ph type="pic" sz="quarter" idx="12"/>
          </p:nvPr>
        </p:nvSpPr>
        <p:spPr>
          <a:xfrm>
            <a:off x="8397874" y="4159250"/>
            <a:ext cx="3592800" cy="2336400"/>
          </a:xfrm>
        </p:spPr>
        <p:txBody>
          <a:bodyPr/>
          <a:lstStyle>
            <a:lvl1pPr marL="0" indent="0">
              <a:buNone/>
              <a:defRPr/>
            </a:lvl1pPr>
          </a:lstStyle>
          <a:p>
            <a:endParaRPr lang="nl-NL"/>
          </a:p>
        </p:txBody>
      </p:sp>
      <p:sp>
        <p:nvSpPr>
          <p:cNvPr id="9" name="Rechthoek 8">
            <a:extLst>
              <a:ext uri="{FF2B5EF4-FFF2-40B4-BE49-F238E27FC236}">
                <a16:creationId xmlns:a16="http://schemas.microsoft.com/office/drawing/2014/main" id="{32ACC7DA-673A-4E28-B2E7-F856D838ECC2}"/>
              </a:ext>
            </a:extLst>
          </p:cNvPr>
          <p:cNvSpPr/>
          <p:nvPr userDrawn="1"/>
        </p:nvSpPr>
        <p:spPr>
          <a:xfrm>
            <a:off x="-25899" y="1233779"/>
            <a:ext cx="255600" cy="5688000"/>
          </a:xfrm>
          <a:prstGeom prst="rect">
            <a:avLst/>
          </a:prstGeom>
          <a:solidFill>
            <a:srgbClr val="AED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8036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a deskundigst 4">
    <p:bg>
      <p:bgPr>
        <a:solidFill>
          <a:srgbClr val="4F968B"/>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BBD655C-C5CC-4827-9F4E-C513F56B06B7}"/>
              </a:ext>
            </a:extLst>
          </p:cNvPr>
          <p:cNvSpPr txBox="1"/>
          <p:nvPr/>
        </p:nvSpPr>
        <p:spPr>
          <a:xfrm>
            <a:off x="3023659" y="2756926"/>
            <a:ext cx="6624736" cy="1200329"/>
          </a:xfrm>
          <a:prstGeom prst="rect">
            <a:avLst/>
          </a:prstGeom>
          <a:noFill/>
        </p:spPr>
        <p:txBody>
          <a:bodyPr wrap="square" rtlCol="0">
            <a:spAutoFit/>
          </a:bodyPr>
          <a:lstStyle/>
          <a:p>
            <a:endParaRPr lang="nl-NL" sz="7200">
              <a:latin typeface="Source Sans Pro" panose="020B0503030403020204" pitchFamily="34" charset="0"/>
              <a:ea typeface="Source Sans Pro" panose="020B0503030403020204" pitchFamily="34" charset="0"/>
            </a:endParaRPr>
          </a:p>
        </p:txBody>
      </p:sp>
      <p:sp>
        <p:nvSpPr>
          <p:cNvPr id="3" name="Titel 1">
            <a:extLst>
              <a:ext uri="{FF2B5EF4-FFF2-40B4-BE49-F238E27FC236}">
                <a16:creationId xmlns:a16="http://schemas.microsoft.com/office/drawing/2014/main" id="{05F43E67-5860-4212-8ECD-FDF350D38990}"/>
              </a:ext>
            </a:extLst>
          </p:cNvPr>
          <p:cNvSpPr>
            <a:spLocks noGrp="1"/>
          </p:cNvSpPr>
          <p:nvPr>
            <p:ph type="title"/>
          </p:nvPr>
        </p:nvSpPr>
        <p:spPr>
          <a:xfrm>
            <a:off x="849627" y="2660915"/>
            <a:ext cx="10972800" cy="1143000"/>
          </a:xfrm>
        </p:spPr>
        <p:txBody>
          <a:bodyPr>
            <a:noAutofit/>
          </a:bodyPr>
          <a:lstStyle>
            <a:lvl1pPr>
              <a:defRPr sz="8000" b="1" baseline="0">
                <a:solidFill>
                  <a:schemeClr val="bg1"/>
                </a:solidFill>
              </a:defRPr>
            </a:lvl1pPr>
          </a:lstStyle>
          <a:p>
            <a:r>
              <a:rPr lang="nl-NL"/>
              <a:t>Klik om stijl te bewerken</a:t>
            </a:r>
          </a:p>
        </p:txBody>
      </p:sp>
      <p:pic>
        <p:nvPicPr>
          <p:cNvPr id="4" name="Afbeelding 3">
            <a:extLst>
              <a:ext uri="{FF2B5EF4-FFF2-40B4-BE49-F238E27FC236}">
                <a16:creationId xmlns:a16="http://schemas.microsoft.com/office/drawing/2014/main" id="{F560F6BC-F41D-6B40-9899-95D4BF7722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64490" y="227867"/>
            <a:ext cx="835819" cy="871311"/>
          </a:xfrm>
          <a:prstGeom prst="rect">
            <a:avLst/>
          </a:prstGeom>
        </p:spPr>
      </p:pic>
    </p:spTree>
    <p:extLst>
      <p:ext uri="{BB962C8B-B14F-4D97-AF65-F5344CB8AC3E}">
        <p14:creationId xmlns:p14="http://schemas.microsoft.com/office/powerpoint/2010/main" val="196567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a met titel en lijn dia deskundigst 4">
    <p:spTree>
      <p:nvGrpSpPr>
        <p:cNvPr id="1" name=""/>
        <p:cNvGrpSpPr/>
        <p:nvPr/>
      </p:nvGrpSpPr>
      <p:grpSpPr>
        <a:xfrm>
          <a:off x="0" y="0"/>
          <a:ext cx="0" cy="0"/>
          <a:chOff x="0" y="0"/>
          <a:chExt cx="0" cy="0"/>
        </a:xfrm>
      </p:grpSpPr>
      <p:sp>
        <p:nvSpPr>
          <p:cNvPr id="4" name="Tijdelijke aanduiding voor titel 4">
            <a:extLst>
              <a:ext uri="{FF2B5EF4-FFF2-40B4-BE49-F238E27FC236}">
                <a16:creationId xmlns:a16="http://schemas.microsoft.com/office/drawing/2014/main" id="{E1B4008D-C060-498B-B712-1C056DA1EEE3}"/>
              </a:ext>
            </a:extLst>
          </p:cNvPr>
          <p:cNvSpPr>
            <a:spLocks noGrp="1"/>
          </p:cNvSpPr>
          <p:nvPr>
            <p:ph type="title"/>
          </p:nvPr>
        </p:nvSpPr>
        <p:spPr>
          <a:xfrm>
            <a:off x="890427" y="274639"/>
            <a:ext cx="8976461" cy="871309"/>
          </a:xfrm>
          <a:prstGeom prst="rect">
            <a:avLst/>
          </a:prstGeom>
        </p:spPr>
        <p:txBody>
          <a:bodyPr vert="horz" lIns="91440" tIns="45720" rIns="91440" bIns="45720" rtlCol="0" anchor="ctr">
            <a:normAutofit/>
          </a:bodyPr>
          <a:lstStyle/>
          <a:p>
            <a:r>
              <a:rPr lang="nl-NL"/>
              <a:t>Klik om stijl te bewerken</a:t>
            </a:r>
          </a:p>
        </p:txBody>
      </p:sp>
      <p:cxnSp>
        <p:nvCxnSpPr>
          <p:cNvPr id="7" name="Rechte verbindingslijn 6">
            <a:extLst>
              <a:ext uri="{FF2B5EF4-FFF2-40B4-BE49-F238E27FC236}">
                <a16:creationId xmlns:a16="http://schemas.microsoft.com/office/drawing/2014/main" id="{5CAAA9E9-0BF3-4792-A0C4-F34C74D301DA}"/>
              </a:ext>
            </a:extLst>
          </p:cNvPr>
          <p:cNvCxnSpPr>
            <a:cxnSpLocks/>
          </p:cNvCxnSpPr>
          <p:nvPr/>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AF59A7B-00BD-4DFF-8A1E-97C10CD0F719}"/>
              </a:ext>
            </a:extLst>
          </p:cNvPr>
          <p:cNvSpPr>
            <a:spLocks noGrp="1"/>
          </p:cNvSpPr>
          <p:nvPr>
            <p:ph sz="quarter" idx="10"/>
          </p:nvPr>
        </p:nvSpPr>
        <p:spPr>
          <a:xfrm>
            <a:off x="890588" y="1454150"/>
            <a:ext cx="7200000" cy="5040000"/>
          </a:xfrm>
        </p:spPr>
        <p:txBody>
          <a:bodyPr/>
          <a:lstStyle>
            <a:lvl1pPr marL="457189" indent="-457189">
              <a:buClr>
                <a:schemeClr val="tx2"/>
              </a:buClr>
              <a:buFont typeface="Wingdings" panose="05000000000000000000" pitchFamily="2" charset="2"/>
              <a:buChar char="§"/>
              <a:defRPr/>
            </a:lvl1pPr>
            <a:lvl2pPr marL="990575" indent="-380990">
              <a:buClr>
                <a:srgbClr val="4F968B"/>
              </a:buClr>
              <a:buFont typeface="Wingdings" panose="05000000000000000000" pitchFamily="2" charset="2"/>
              <a:buChar char="§"/>
              <a:defRPr/>
            </a:lvl2pPr>
            <a:lvl3pPr marL="1523962" indent="-304792">
              <a:buClr>
                <a:srgbClr val="4F968B"/>
              </a:buClr>
              <a:buFont typeface="Wingdings" panose="05000000000000000000" pitchFamily="2" charset="2"/>
              <a:buChar char="§"/>
              <a:defRPr/>
            </a:lvl3pPr>
            <a:lvl4pPr marL="2133547" indent="-304792">
              <a:buClr>
                <a:srgbClr val="4F968B"/>
              </a:buClr>
              <a:buFont typeface="Wingdings" panose="05000000000000000000" pitchFamily="2" charset="2"/>
              <a:buChar char="§"/>
              <a:defRPr/>
            </a:lvl4pPr>
            <a:lvl5pPr marL="2743131" indent="-304792">
              <a:buClr>
                <a:srgbClr val="4F968B"/>
              </a:buClr>
              <a:buFont typeface="Wingdings" panose="05000000000000000000" pitchFamily="2" charset="2"/>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hthoek 4">
            <a:extLst>
              <a:ext uri="{FF2B5EF4-FFF2-40B4-BE49-F238E27FC236}">
                <a16:creationId xmlns:a16="http://schemas.microsoft.com/office/drawing/2014/main" id="{88D249B1-21F9-4F50-95F7-DB3C9BF7C8D5}"/>
              </a:ext>
            </a:extLst>
          </p:cNvPr>
          <p:cNvSpPr/>
          <p:nvPr userDrawn="1"/>
        </p:nvSpPr>
        <p:spPr>
          <a:xfrm>
            <a:off x="-25899" y="1233779"/>
            <a:ext cx="255600" cy="5688000"/>
          </a:xfrm>
          <a:prstGeom prst="rect">
            <a:avLst/>
          </a:prstGeom>
          <a:solidFill>
            <a:srgbClr val="4F9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0253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ogramma dia">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2E2F35B6-7242-4A84-82AC-A750C049448E}"/>
              </a:ext>
            </a:extLst>
          </p:cNvPr>
          <p:cNvSpPr/>
          <p:nvPr userDrawn="1"/>
        </p:nvSpPr>
        <p:spPr>
          <a:xfrm>
            <a:off x="-25899" y="1233780"/>
            <a:ext cx="255600" cy="997975"/>
          </a:xfrm>
          <a:prstGeom prst="rect">
            <a:avLst/>
          </a:prstGeom>
          <a:solidFill>
            <a:srgbClr val="6DB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F02152FA-A994-4EC3-B458-D70DDEFABE54}"/>
              </a:ext>
            </a:extLst>
          </p:cNvPr>
          <p:cNvSpPr/>
          <p:nvPr/>
        </p:nvSpPr>
        <p:spPr>
          <a:xfrm>
            <a:off x="-25899" y="2071524"/>
            <a:ext cx="255600" cy="80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A19C8482-C4D3-459D-94B7-2B5DC186EA28}"/>
              </a:ext>
            </a:extLst>
          </p:cNvPr>
          <p:cNvSpPr/>
          <p:nvPr/>
        </p:nvSpPr>
        <p:spPr>
          <a:xfrm>
            <a:off x="-25899" y="2861841"/>
            <a:ext cx="255600" cy="8051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BB2D7FB9-47C7-4A71-AE94-BF05E817B8FF}"/>
              </a:ext>
            </a:extLst>
          </p:cNvPr>
          <p:cNvSpPr/>
          <p:nvPr/>
        </p:nvSpPr>
        <p:spPr>
          <a:xfrm>
            <a:off x="-25899" y="5247650"/>
            <a:ext cx="255600" cy="805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0BB12961-CFF5-40FB-9689-78645F9C4FA9}"/>
              </a:ext>
            </a:extLst>
          </p:cNvPr>
          <p:cNvSpPr/>
          <p:nvPr/>
        </p:nvSpPr>
        <p:spPr>
          <a:xfrm>
            <a:off x="-25899" y="4457333"/>
            <a:ext cx="255600" cy="8051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E3F63AE-1061-4993-A28D-EA08787A390B}"/>
              </a:ext>
            </a:extLst>
          </p:cNvPr>
          <p:cNvSpPr/>
          <p:nvPr/>
        </p:nvSpPr>
        <p:spPr>
          <a:xfrm>
            <a:off x="-25899" y="6052825"/>
            <a:ext cx="255600" cy="952409"/>
          </a:xfrm>
          <a:prstGeom prst="rect">
            <a:avLst/>
          </a:prstGeom>
          <a:solidFill>
            <a:srgbClr val="003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itel 4">
            <a:extLst>
              <a:ext uri="{FF2B5EF4-FFF2-40B4-BE49-F238E27FC236}">
                <a16:creationId xmlns:a16="http://schemas.microsoft.com/office/drawing/2014/main" id="{76D36540-BEFF-419E-B75F-064B8FF5B701}"/>
              </a:ext>
            </a:extLst>
          </p:cNvPr>
          <p:cNvSpPr>
            <a:spLocks noGrp="1"/>
          </p:cNvSpPr>
          <p:nvPr>
            <p:ph type="title"/>
          </p:nvPr>
        </p:nvSpPr>
        <p:spPr>
          <a:xfrm>
            <a:off x="890427" y="274639"/>
            <a:ext cx="8976461" cy="871309"/>
          </a:xfrm>
          <a:prstGeom prst="rect">
            <a:avLst/>
          </a:prstGeom>
        </p:spPr>
        <p:txBody>
          <a:bodyPr vert="horz" lIns="91440" tIns="45720" rIns="91440" bIns="45720" rtlCol="0" anchor="ctr">
            <a:normAutofit/>
          </a:bodyPr>
          <a:lstStyle/>
          <a:p>
            <a:r>
              <a:rPr lang="nl-NL"/>
              <a:t>Klik om stijl te bewerken</a:t>
            </a:r>
          </a:p>
        </p:txBody>
      </p:sp>
      <p:sp>
        <p:nvSpPr>
          <p:cNvPr id="19" name="Rechthoek 18">
            <a:extLst>
              <a:ext uri="{FF2B5EF4-FFF2-40B4-BE49-F238E27FC236}">
                <a16:creationId xmlns:a16="http://schemas.microsoft.com/office/drawing/2014/main" id="{C22FE2D5-C6FE-413A-AB61-4AD6F2550465}"/>
              </a:ext>
            </a:extLst>
          </p:cNvPr>
          <p:cNvSpPr/>
          <p:nvPr/>
        </p:nvSpPr>
        <p:spPr>
          <a:xfrm>
            <a:off x="-25899" y="3637300"/>
            <a:ext cx="255600" cy="820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0" name="Rechte verbindingslijn 19">
            <a:extLst>
              <a:ext uri="{FF2B5EF4-FFF2-40B4-BE49-F238E27FC236}">
                <a16:creationId xmlns:a16="http://schemas.microsoft.com/office/drawing/2014/main" id="{4A88ACED-EFA8-4B6F-A93E-4B80F67A0FBF}"/>
              </a:ext>
            </a:extLst>
          </p:cNvPr>
          <p:cNvCxnSpPr>
            <a:cxnSpLocks/>
          </p:cNvCxnSpPr>
          <p:nvPr/>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 name="Tijdelijke aanduiding voor tekst 2">
            <a:extLst>
              <a:ext uri="{FF2B5EF4-FFF2-40B4-BE49-F238E27FC236}">
                <a16:creationId xmlns:a16="http://schemas.microsoft.com/office/drawing/2014/main" id="{0E8A11E2-F771-4FA2-B304-B14ACFB80D9B}"/>
              </a:ext>
            </a:extLst>
          </p:cNvPr>
          <p:cNvSpPr>
            <a:spLocks noGrp="1"/>
          </p:cNvSpPr>
          <p:nvPr>
            <p:ph type="body" sz="quarter" idx="10"/>
          </p:nvPr>
        </p:nvSpPr>
        <p:spPr>
          <a:xfrm>
            <a:off x="890588" y="1385887"/>
            <a:ext cx="10080000" cy="5400000"/>
          </a:xfrm>
        </p:spPr>
        <p:txBody>
          <a:bodyPr/>
          <a:lstStyle>
            <a:lvl1pPr marL="457189" indent="-457189">
              <a:buClr>
                <a:schemeClr val="tx2"/>
              </a:buClr>
              <a:buSzPct val="125000"/>
              <a:buFont typeface="Wingdings" panose="05000000000000000000" pitchFamily="2" charset="2"/>
              <a:buChar char="§"/>
              <a:defRPr/>
            </a:lvl1pPr>
            <a:lvl2pPr marL="990575" indent="-380990">
              <a:buClr>
                <a:srgbClr val="6DBADA"/>
              </a:buClr>
              <a:buSzPct val="125000"/>
              <a:buFont typeface="Wingdings" panose="05000000000000000000" pitchFamily="2" charset="2"/>
              <a:buChar char="§"/>
              <a:defRPr/>
            </a:lvl2pPr>
            <a:lvl3pPr marL="1523962" indent="-304792">
              <a:buClr>
                <a:srgbClr val="ED6C77"/>
              </a:buClr>
              <a:buSzPct val="125000"/>
              <a:buFont typeface="Wingdings" panose="05000000000000000000" pitchFamily="2" charset="2"/>
              <a:buChar char="§"/>
              <a:defRPr/>
            </a:lvl3pPr>
            <a:lvl4pPr marL="2133547" indent="-304792">
              <a:buClr>
                <a:srgbClr val="AF1917"/>
              </a:buClr>
              <a:buSzPct val="125000"/>
              <a:buFont typeface="Wingdings" panose="05000000000000000000" pitchFamily="2" charset="2"/>
              <a:buChar char="§"/>
              <a:defRPr/>
            </a:lvl4pPr>
            <a:lvl5pPr marL="2743131" indent="-304792">
              <a:buClr>
                <a:srgbClr val="EFBA25"/>
              </a:buClr>
              <a:buSzPct val="125000"/>
              <a:buFont typeface="Wingdings" panose="05000000000000000000" pitchFamily="2" charset="2"/>
              <a:buChar char="§"/>
              <a:defRPr/>
            </a:lvl5pPr>
            <a:lvl6pPr marL="3352716" indent="-304792">
              <a:buClr>
                <a:srgbClr val="AED5A9"/>
              </a:buClr>
              <a:buSzPct val="125000"/>
              <a:buFont typeface="Wingdings" panose="05000000000000000000" pitchFamily="2" charset="2"/>
              <a:buChar char="§"/>
              <a:defRPr/>
            </a:lvl6pPr>
            <a:lvl7pPr marL="3962301" indent="-304792">
              <a:buClr>
                <a:srgbClr val="4F968B"/>
              </a:buClr>
              <a:buSzPct val="125000"/>
              <a:buFont typeface="Wingdings" panose="05000000000000000000" pitchFamily="2" charset="2"/>
              <a:buChar char="§"/>
              <a:defRPr/>
            </a:lvl7pPr>
            <a:lvl8pPr marL="4571886" indent="-304792">
              <a:buClr>
                <a:srgbClr val="003C58"/>
              </a:buClr>
              <a:buSzPct val="125000"/>
              <a:buFont typeface="Wingdings" panose="05000000000000000000" pitchFamily="2" charset="2"/>
              <a:buChar char="§"/>
              <a:defRPr/>
            </a:lvl8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a:t>
            </a:r>
          </a:p>
          <a:p>
            <a:pPr lvl="6"/>
            <a:r>
              <a:rPr lang="nl-NL"/>
              <a:t>Zevende</a:t>
            </a:r>
          </a:p>
          <a:p>
            <a:pPr lvl="7"/>
            <a:r>
              <a:rPr lang="nl-NL"/>
              <a:t>laatste</a:t>
            </a:r>
          </a:p>
          <a:p>
            <a:pPr lvl="4"/>
            <a:endParaRPr lang="nl-NL"/>
          </a:p>
        </p:txBody>
      </p:sp>
    </p:spTree>
    <p:extLst>
      <p:ext uri="{BB962C8B-B14F-4D97-AF65-F5344CB8AC3E}">
        <p14:creationId xmlns:p14="http://schemas.microsoft.com/office/powerpoint/2010/main" val="372553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a met titel en lijn deskundigst 4 +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619F4-5D09-4635-9376-8DCB9F9DC092}"/>
              </a:ext>
            </a:extLst>
          </p:cNvPr>
          <p:cNvSpPr>
            <a:spLocks noGrp="1"/>
          </p:cNvSpPr>
          <p:nvPr>
            <p:ph type="title"/>
          </p:nvPr>
        </p:nvSpPr>
        <p:spPr/>
        <p:txBody>
          <a:bodyPr/>
          <a:lstStyle/>
          <a:p>
            <a:r>
              <a:rPr lang="nl-NL"/>
              <a:t>Klik om stijl te bewerken</a:t>
            </a:r>
          </a:p>
        </p:txBody>
      </p:sp>
      <p:sp>
        <p:nvSpPr>
          <p:cNvPr id="4" name="Tijdelijke aanduiding voor inhoud 3">
            <a:extLst>
              <a:ext uri="{FF2B5EF4-FFF2-40B4-BE49-F238E27FC236}">
                <a16:creationId xmlns:a16="http://schemas.microsoft.com/office/drawing/2014/main" id="{4ABC23D9-3E6A-488D-85B8-82E03DAE743E}"/>
              </a:ext>
            </a:extLst>
          </p:cNvPr>
          <p:cNvSpPr>
            <a:spLocks noGrp="1"/>
          </p:cNvSpPr>
          <p:nvPr>
            <p:ph sz="quarter" idx="10"/>
          </p:nvPr>
        </p:nvSpPr>
        <p:spPr>
          <a:xfrm>
            <a:off x="890588" y="1466450"/>
            <a:ext cx="7200000" cy="5040000"/>
          </a:xfrm>
        </p:spPr>
        <p:txBody>
          <a:bodyPr/>
          <a:lstStyle>
            <a:lvl2pPr>
              <a:buClr>
                <a:srgbClr val="4F968B"/>
              </a:buClr>
              <a:defRPr/>
            </a:lvl2pPr>
            <a:lvl3pPr>
              <a:buClr>
                <a:srgbClr val="4F968B"/>
              </a:buClr>
              <a:defRPr/>
            </a:lvl3pPr>
            <a:lvl4pPr>
              <a:buClr>
                <a:srgbClr val="4F968B"/>
              </a:buClr>
              <a:defRPr/>
            </a:lvl4pPr>
            <a:lvl5pPr>
              <a:buClr>
                <a:srgbClr val="4F968B"/>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5" name="Rechte verbindingslijn 4">
            <a:extLst>
              <a:ext uri="{FF2B5EF4-FFF2-40B4-BE49-F238E27FC236}">
                <a16:creationId xmlns:a16="http://schemas.microsoft.com/office/drawing/2014/main" id="{5A5DF6E1-8CE3-4ADE-90A4-7C50DAAEBA9F}"/>
              </a:ext>
            </a:extLst>
          </p:cNvPr>
          <p:cNvCxnSpPr>
            <a:cxnSpLocks/>
          </p:cNvCxnSpPr>
          <p:nvPr userDrawn="1"/>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7" name="Tijdelijke aanduiding voor afbeelding 6">
            <a:extLst>
              <a:ext uri="{FF2B5EF4-FFF2-40B4-BE49-F238E27FC236}">
                <a16:creationId xmlns:a16="http://schemas.microsoft.com/office/drawing/2014/main" id="{4195F81E-DE8D-419A-BCBB-685F8E0A34EA}"/>
              </a:ext>
            </a:extLst>
          </p:cNvPr>
          <p:cNvSpPr>
            <a:spLocks noGrp="1"/>
          </p:cNvSpPr>
          <p:nvPr>
            <p:ph type="pic" sz="quarter" idx="11"/>
          </p:nvPr>
        </p:nvSpPr>
        <p:spPr>
          <a:xfrm>
            <a:off x="8397874" y="1462088"/>
            <a:ext cx="3592800" cy="2336400"/>
          </a:xfrm>
        </p:spPr>
        <p:txBody>
          <a:bodyPr/>
          <a:lstStyle>
            <a:lvl1pPr marL="0" indent="0">
              <a:buNone/>
              <a:defRPr/>
            </a:lvl1pPr>
          </a:lstStyle>
          <a:p>
            <a:endParaRPr lang="nl-NL"/>
          </a:p>
        </p:txBody>
      </p:sp>
      <p:sp>
        <p:nvSpPr>
          <p:cNvPr id="8" name="Tijdelijke aanduiding voor afbeelding 6">
            <a:extLst>
              <a:ext uri="{FF2B5EF4-FFF2-40B4-BE49-F238E27FC236}">
                <a16:creationId xmlns:a16="http://schemas.microsoft.com/office/drawing/2014/main" id="{ED14C546-3DBC-49C5-9F5B-365B0F84623F}"/>
              </a:ext>
            </a:extLst>
          </p:cNvPr>
          <p:cNvSpPr>
            <a:spLocks noGrp="1"/>
          </p:cNvSpPr>
          <p:nvPr>
            <p:ph type="pic" sz="quarter" idx="12"/>
          </p:nvPr>
        </p:nvSpPr>
        <p:spPr>
          <a:xfrm>
            <a:off x="8397874" y="4159250"/>
            <a:ext cx="3592800" cy="2336400"/>
          </a:xfrm>
        </p:spPr>
        <p:txBody>
          <a:bodyPr/>
          <a:lstStyle>
            <a:lvl1pPr marL="0" indent="0">
              <a:buNone/>
              <a:defRPr/>
            </a:lvl1pPr>
          </a:lstStyle>
          <a:p>
            <a:endParaRPr lang="nl-NL"/>
          </a:p>
        </p:txBody>
      </p:sp>
      <p:sp>
        <p:nvSpPr>
          <p:cNvPr id="10" name="Rechthoek 9">
            <a:extLst>
              <a:ext uri="{FF2B5EF4-FFF2-40B4-BE49-F238E27FC236}">
                <a16:creationId xmlns:a16="http://schemas.microsoft.com/office/drawing/2014/main" id="{4646FB2A-57C7-4DA2-AE1F-3967038B1B4A}"/>
              </a:ext>
            </a:extLst>
          </p:cNvPr>
          <p:cNvSpPr/>
          <p:nvPr userDrawn="1"/>
        </p:nvSpPr>
        <p:spPr>
          <a:xfrm>
            <a:off x="-25899" y="1233779"/>
            <a:ext cx="255600" cy="5688000"/>
          </a:xfrm>
          <a:prstGeom prst="rect">
            <a:avLst/>
          </a:prstGeom>
          <a:solidFill>
            <a:srgbClr val="4F9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52671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ia deskundigst 2">
    <p:bg>
      <p:bgPr>
        <a:solidFill>
          <a:srgbClr val="003C58"/>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BBD655C-C5CC-4827-9F4E-C513F56B06B7}"/>
              </a:ext>
            </a:extLst>
          </p:cNvPr>
          <p:cNvSpPr txBox="1"/>
          <p:nvPr/>
        </p:nvSpPr>
        <p:spPr>
          <a:xfrm>
            <a:off x="3023659" y="2756926"/>
            <a:ext cx="6624736" cy="1200329"/>
          </a:xfrm>
          <a:prstGeom prst="rect">
            <a:avLst/>
          </a:prstGeom>
          <a:noFill/>
        </p:spPr>
        <p:txBody>
          <a:bodyPr wrap="square" rtlCol="0">
            <a:spAutoFit/>
          </a:bodyPr>
          <a:lstStyle/>
          <a:p>
            <a:endParaRPr lang="nl-NL" sz="7200">
              <a:latin typeface="Source Sans Pro" panose="020B0503030403020204" pitchFamily="34" charset="0"/>
              <a:ea typeface="Source Sans Pro" panose="020B0503030403020204" pitchFamily="34" charset="0"/>
            </a:endParaRPr>
          </a:p>
        </p:txBody>
      </p:sp>
      <p:sp>
        <p:nvSpPr>
          <p:cNvPr id="3" name="Titel 1">
            <a:extLst>
              <a:ext uri="{FF2B5EF4-FFF2-40B4-BE49-F238E27FC236}">
                <a16:creationId xmlns:a16="http://schemas.microsoft.com/office/drawing/2014/main" id="{05F43E67-5860-4212-8ECD-FDF350D38990}"/>
              </a:ext>
            </a:extLst>
          </p:cNvPr>
          <p:cNvSpPr>
            <a:spLocks noGrp="1"/>
          </p:cNvSpPr>
          <p:nvPr>
            <p:ph type="title"/>
          </p:nvPr>
        </p:nvSpPr>
        <p:spPr>
          <a:xfrm>
            <a:off x="849627" y="2660915"/>
            <a:ext cx="10972800" cy="1143000"/>
          </a:xfrm>
        </p:spPr>
        <p:txBody>
          <a:bodyPr>
            <a:noAutofit/>
          </a:bodyPr>
          <a:lstStyle>
            <a:lvl1pPr>
              <a:defRPr sz="8000" b="1" baseline="0">
                <a:solidFill>
                  <a:schemeClr val="bg1"/>
                </a:solidFill>
              </a:defRPr>
            </a:lvl1pPr>
          </a:lstStyle>
          <a:p>
            <a:r>
              <a:rPr lang="nl-NL"/>
              <a:t>Klik om stijl te bewerken</a:t>
            </a:r>
          </a:p>
        </p:txBody>
      </p:sp>
      <p:pic>
        <p:nvPicPr>
          <p:cNvPr id="4" name="Afbeelding 3">
            <a:extLst>
              <a:ext uri="{FF2B5EF4-FFF2-40B4-BE49-F238E27FC236}">
                <a16:creationId xmlns:a16="http://schemas.microsoft.com/office/drawing/2014/main" id="{F560F6BC-F41D-6B40-9899-95D4BF7722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64490" y="227867"/>
            <a:ext cx="835819" cy="871311"/>
          </a:xfrm>
          <a:prstGeom prst="rect">
            <a:avLst/>
          </a:prstGeom>
        </p:spPr>
      </p:pic>
    </p:spTree>
    <p:extLst>
      <p:ext uri="{BB962C8B-B14F-4D97-AF65-F5344CB8AC3E}">
        <p14:creationId xmlns:p14="http://schemas.microsoft.com/office/powerpoint/2010/main" val="1121671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a met titel en lijn dia deskundigst 2">
    <p:spTree>
      <p:nvGrpSpPr>
        <p:cNvPr id="1" name=""/>
        <p:cNvGrpSpPr/>
        <p:nvPr/>
      </p:nvGrpSpPr>
      <p:grpSpPr>
        <a:xfrm>
          <a:off x="0" y="0"/>
          <a:ext cx="0" cy="0"/>
          <a:chOff x="0" y="0"/>
          <a:chExt cx="0" cy="0"/>
        </a:xfrm>
      </p:grpSpPr>
      <p:sp>
        <p:nvSpPr>
          <p:cNvPr id="4" name="Tijdelijke aanduiding voor titel 4">
            <a:extLst>
              <a:ext uri="{FF2B5EF4-FFF2-40B4-BE49-F238E27FC236}">
                <a16:creationId xmlns:a16="http://schemas.microsoft.com/office/drawing/2014/main" id="{E1B4008D-C060-498B-B712-1C056DA1EEE3}"/>
              </a:ext>
            </a:extLst>
          </p:cNvPr>
          <p:cNvSpPr>
            <a:spLocks noGrp="1"/>
          </p:cNvSpPr>
          <p:nvPr>
            <p:ph type="title"/>
          </p:nvPr>
        </p:nvSpPr>
        <p:spPr>
          <a:xfrm>
            <a:off x="890427" y="274639"/>
            <a:ext cx="8976461" cy="871309"/>
          </a:xfrm>
          <a:prstGeom prst="rect">
            <a:avLst/>
          </a:prstGeom>
        </p:spPr>
        <p:txBody>
          <a:bodyPr vert="horz" lIns="91440" tIns="45720" rIns="91440" bIns="45720" rtlCol="0" anchor="ctr">
            <a:normAutofit/>
          </a:bodyPr>
          <a:lstStyle/>
          <a:p>
            <a:r>
              <a:rPr lang="nl-NL"/>
              <a:t>Klik om stijl te bewerken</a:t>
            </a:r>
          </a:p>
        </p:txBody>
      </p:sp>
      <p:cxnSp>
        <p:nvCxnSpPr>
          <p:cNvPr id="7" name="Rechte verbindingslijn 6">
            <a:extLst>
              <a:ext uri="{FF2B5EF4-FFF2-40B4-BE49-F238E27FC236}">
                <a16:creationId xmlns:a16="http://schemas.microsoft.com/office/drawing/2014/main" id="{5CAAA9E9-0BF3-4792-A0C4-F34C74D301DA}"/>
              </a:ext>
            </a:extLst>
          </p:cNvPr>
          <p:cNvCxnSpPr>
            <a:cxnSpLocks/>
          </p:cNvCxnSpPr>
          <p:nvPr/>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AF59A7B-00BD-4DFF-8A1E-97C10CD0F719}"/>
              </a:ext>
            </a:extLst>
          </p:cNvPr>
          <p:cNvSpPr>
            <a:spLocks noGrp="1"/>
          </p:cNvSpPr>
          <p:nvPr>
            <p:ph sz="quarter" idx="10"/>
          </p:nvPr>
        </p:nvSpPr>
        <p:spPr>
          <a:xfrm>
            <a:off x="890588" y="1454150"/>
            <a:ext cx="7200000" cy="5040000"/>
          </a:xfrm>
        </p:spPr>
        <p:txBody>
          <a:bodyPr/>
          <a:lstStyle>
            <a:lvl1pPr marL="457189" indent="-457189">
              <a:buClr>
                <a:schemeClr val="tx2"/>
              </a:buClr>
              <a:buFont typeface="Wingdings" panose="05000000000000000000" pitchFamily="2" charset="2"/>
              <a:buChar char="§"/>
              <a:defRPr>
                <a:solidFill>
                  <a:schemeClr val="tx1"/>
                </a:solidFill>
              </a:defRPr>
            </a:lvl1pPr>
            <a:lvl2pPr marL="990575" indent="-380990">
              <a:buClr>
                <a:srgbClr val="003C58"/>
              </a:buClr>
              <a:buFont typeface="Wingdings" panose="05000000000000000000" pitchFamily="2" charset="2"/>
              <a:buChar char="§"/>
              <a:defRPr>
                <a:solidFill>
                  <a:schemeClr val="tx1"/>
                </a:solidFill>
              </a:defRPr>
            </a:lvl2pPr>
            <a:lvl3pPr marL="1523962" indent="-304792">
              <a:buClr>
                <a:srgbClr val="003C58"/>
              </a:buClr>
              <a:buFont typeface="Wingdings" panose="05000000000000000000" pitchFamily="2" charset="2"/>
              <a:buChar char="§"/>
              <a:defRPr>
                <a:solidFill>
                  <a:schemeClr val="tx1"/>
                </a:solidFill>
              </a:defRPr>
            </a:lvl3pPr>
            <a:lvl4pPr marL="2133547" indent="-304792">
              <a:buClr>
                <a:srgbClr val="003C58"/>
              </a:buClr>
              <a:buFont typeface="Wingdings" panose="05000000000000000000" pitchFamily="2" charset="2"/>
              <a:buChar char="§"/>
              <a:defRPr>
                <a:solidFill>
                  <a:schemeClr val="tx1"/>
                </a:solidFill>
              </a:defRPr>
            </a:lvl4pPr>
            <a:lvl5pPr marL="2743131" indent="-304792">
              <a:buClr>
                <a:srgbClr val="003C58"/>
              </a:buClr>
              <a:buFont typeface="Wingdings" panose="05000000000000000000" pitchFamily="2" charset="2"/>
              <a:buChar cha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hthoek 4">
            <a:extLst>
              <a:ext uri="{FF2B5EF4-FFF2-40B4-BE49-F238E27FC236}">
                <a16:creationId xmlns:a16="http://schemas.microsoft.com/office/drawing/2014/main" id="{88D249B1-21F9-4F50-95F7-DB3C9BF7C8D5}"/>
              </a:ext>
            </a:extLst>
          </p:cNvPr>
          <p:cNvSpPr/>
          <p:nvPr userDrawn="1"/>
        </p:nvSpPr>
        <p:spPr>
          <a:xfrm>
            <a:off x="-25899" y="1233779"/>
            <a:ext cx="255600" cy="5688000"/>
          </a:xfrm>
          <a:prstGeom prst="rect">
            <a:avLst/>
          </a:prstGeom>
          <a:solidFill>
            <a:srgbClr val="003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7780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 met titel en lijn deskundigst2 +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619F4-5D09-4635-9376-8DCB9F9DC092}"/>
              </a:ext>
            </a:extLst>
          </p:cNvPr>
          <p:cNvSpPr>
            <a:spLocks noGrp="1"/>
          </p:cNvSpPr>
          <p:nvPr>
            <p:ph type="title"/>
          </p:nvPr>
        </p:nvSpPr>
        <p:spPr/>
        <p:txBody>
          <a:bodyPr/>
          <a:lstStyle/>
          <a:p>
            <a:r>
              <a:rPr lang="nl-NL"/>
              <a:t>Klik om stijl te bewerken</a:t>
            </a:r>
          </a:p>
        </p:txBody>
      </p:sp>
      <p:sp>
        <p:nvSpPr>
          <p:cNvPr id="4" name="Tijdelijke aanduiding voor inhoud 3">
            <a:extLst>
              <a:ext uri="{FF2B5EF4-FFF2-40B4-BE49-F238E27FC236}">
                <a16:creationId xmlns:a16="http://schemas.microsoft.com/office/drawing/2014/main" id="{4ABC23D9-3E6A-488D-85B8-82E03DAE743E}"/>
              </a:ext>
            </a:extLst>
          </p:cNvPr>
          <p:cNvSpPr>
            <a:spLocks noGrp="1"/>
          </p:cNvSpPr>
          <p:nvPr>
            <p:ph sz="quarter" idx="10"/>
          </p:nvPr>
        </p:nvSpPr>
        <p:spPr>
          <a:xfrm>
            <a:off x="890588" y="1466450"/>
            <a:ext cx="7200000" cy="5040000"/>
          </a:xfrm>
        </p:spPr>
        <p:txBody>
          <a:bodyPr/>
          <a:lstStyle>
            <a:lvl2pPr>
              <a:buClr>
                <a:srgbClr val="003C58"/>
              </a:buClr>
              <a:defRPr/>
            </a:lvl2pPr>
            <a:lvl3pPr>
              <a:buClr>
                <a:srgbClr val="003C58"/>
              </a:buClr>
              <a:defRPr/>
            </a:lvl3pPr>
            <a:lvl4pPr>
              <a:buClr>
                <a:srgbClr val="003C58"/>
              </a:buClr>
              <a:defRPr/>
            </a:lvl4pPr>
            <a:lvl5pPr>
              <a:buClr>
                <a:srgbClr val="003C58"/>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5" name="Rechte verbindingslijn 4">
            <a:extLst>
              <a:ext uri="{FF2B5EF4-FFF2-40B4-BE49-F238E27FC236}">
                <a16:creationId xmlns:a16="http://schemas.microsoft.com/office/drawing/2014/main" id="{5A5DF6E1-8CE3-4ADE-90A4-7C50DAAEBA9F}"/>
              </a:ext>
            </a:extLst>
          </p:cNvPr>
          <p:cNvCxnSpPr>
            <a:cxnSpLocks/>
          </p:cNvCxnSpPr>
          <p:nvPr userDrawn="1"/>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7" name="Tijdelijke aanduiding voor afbeelding 6">
            <a:extLst>
              <a:ext uri="{FF2B5EF4-FFF2-40B4-BE49-F238E27FC236}">
                <a16:creationId xmlns:a16="http://schemas.microsoft.com/office/drawing/2014/main" id="{4195F81E-DE8D-419A-BCBB-685F8E0A34EA}"/>
              </a:ext>
            </a:extLst>
          </p:cNvPr>
          <p:cNvSpPr>
            <a:spLocks noGrp="1"/>
          </p:cNvSpPr>
          <p:nvPr>
            <p:ph type="pic" sz="quarter" idx="11"/>
          </p:nvPr>
        </p:nvSpPr>
        <p:spPr>
          <a:xfrm>
            <a:off x="8397874" y="1462088"/>
            <a:ext cx="3592800" cy="2336400"/>
          </a:xfrm>
        </p:spPr>
        <p:txBody>
          <a:bodyPr/>
          <a:lstStyle>
            <a:lvl1pPr marL="0" indent="0">
              <a:buNone/>
              <a:defRPr/>
            </a:lvl1pPr>
          </a:lstStyle>
          <a:p>
            <a:endParaRPr lang="nl-NL"/>
          </a:p>
        </p:txBody>
      </p:sp>
      <p:sp>
        <p:nvSpPr>
          <p:cNvPr id="8" name="Tijdelijke aanduiding voor afbeelding 6">
            <a:extLst>
              <a:ext uri="{FF2B5EF4-FFF2-40B4-BE49-F238E27FC236}">
                <a16:creationId xmlns:a16="http://schemas.microsoft.com/office/drawing/2014/main" id="{ED14C546-3DBC-49C5-9F5B-365B0F84623F}"/>
              </a:ext>
            </a:extLst>
          </p:cNvPr>
          <p:cNvSpPr>
            <a:spLocks noGrp="1"/>
          </p:cNvSpPr>
          <p:nvPr>
            <p:ph type="pic" sz="quarter" idx="12"/>
          </p:nvPr>
        </p:nvSpPr>
        <p:spPr>
          <a:xfrm>
            <a:off x="8397874" y="4159250"/>
            <a:ext cx="3592800" cy="2336400"/>
          </a:xfrm>
        </p:spPr>
        <p:txBody>
          <a:bodyPr/>
          <a:lstStyle>
            <a:lvl1pPr marL="0" indent="0">
              <a:buNone/>
              <a:defRPr/>
            </a:lvl1pPr>
          </a:lstStyle>
          <a:p>
            <a:endParaRPr lang="nl-NL"/>
          </a:p>
        </p:txBody>
      </p:sp>
      <p:sp>
        <p:nvSpPr>
          <p:cNvPr id="10" name="Rechthoek 9">
            <a:extLst>
              <a:ext uri="{FF2B5EF4-FFF2-40B4-BE49-F238E27FC236}">
                <a16:creationId xmlns:a16="http://schemas.microsoft.com/office/drawing/2014/main" id="{4289450D-9F3C-4807-B5E8-3054AE92378B}"/>
              </a:ext>
            </a:extLst>
          </p:cNvPr>
          <p:cNvSpPr/>
          <p:nvPr userDrawn="1"/>
        </p:nvSpPr>
        <p:spPr>
          <a:xfrm>
            <a:off x="-25899" y="1233779"/>
            <a:ext cx="255600" cy="5688000"/>
          </a:xfrm>
          <a:prstGeom prst="rect">
            <a:avLst/>
          </a:prstGeom>
          <a:solidFill>
            <a:srgbClr val="003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72915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ctie lidmaatschap - nog afmaken">
    <p:bg>
      <p:bgRef idx="1001">
        <a:schemeClr val="bg1"/>
      </p:bgRef>
    </p:bg>
    <p:spTree>
      <p:nvGrpSpPr>
        <p:cNvPr id="1" name=""/>
        <p:cNvGrpSpPr/>
        <p:nvPr/>
      </p:nvGrpSpPr>
      <p:grpSpPr>
        <a:xfrm>
          <a:off x="0" y="0"/>
          <a:ext cx="0" cy="0"/>
          <a:chOff x="0" y="0"/>
          <a:chExt cx="0" cy="0"/>
        </a:xfrm>
      </p:grpSpPr>
      <p:pic>
        <p:nvPicPr>
          <p:cNvPr id="7" name="Afbeelding 6" descr="Afbeelding met schermafbeelding&#10;&#10;Automatisch gegenereerde beschrijving">
            <a:extLst>
              <a:ext uri="{FF2B5EF4-FFF2-40B4-BE49-F238E27FC236}">
                <a16:creationId xmlns:a16="http://schemas.microsoft.com/office/drawing/2014/main" id="{677EB70F-EA8A-40A2-90D2-68B79FED3A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7384"/>
            <a:ext cx="12220921" cy="6885384"/>
          </a:xfrm>
          <a:prstGeom prst="rect">
            <a:avLst/>
          </a:prstGeom>
        </p:spPr>
      </p:pic>
      <p:sp>
        <p:nvSpPr>
          <p:cNvPr id="2" name="Rechthoek 1">
            <a:extLst>
              <a:ext uri="{FF2B5EF4-FFF2-40B4-BE49-F238E27FC236}">
                <a16:creationId xmlns:a16="http://schemas.microsoft.com/office/drawing/2014/main" id="{8C178B0C-7967-4272-98F7-0BBABB2BD890}"/>
              </a:ext>
            </a:extLst>
          </p:cNvPr>
          <p:cNvSpPr/>
          <p:nvPr userDrawn="1"/>
        </p:nvSpPr>
        <p:spPr>
          <a:xfrm>
            <a:off x="7193280" y="5478000"/>
            <a:ext cx="4693920" cy="1038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tekst 4">
            <a:extLst>
              <a:ext uri="{FF2B5EF4-FFF2-40B4-BE49-F238E27FC236}">
                <a16:creationId xmlns:a16="http://schemas.microsoft.com/office/drawing/2014/main" id="{BDCBF5D4-AFCC-49E2-BF47-12B8A44BCA02}"/>
              </a:ext>
            </a:extLst>
          </p:cNvPr>
          <p:cNvSpPr>
            <a:spLocks noGrp="1"/>
          </p:cNvSpPr>
          <p:nvPr>
            <p:ph type="body" sz="quarter" idx="10"/>
          </p:nvPr>
        </p:nvSpPr>
        <p:spPr>
          <a:xfrm>
            <a:off x="6797675" y="3718243"/>
            <a:ext cx="2438400" cy="1662112"/>
          </a:xfrm>
        </p:spPr>
        <p:txBody>
          <a:bodyPr>
            <a:noAutofit/>
          </a:bodyPr>
          <a:lstStyle>
            <a:lvl1pPr marL="0" indent="0" algn="ctr">
              <a:buNone/>
              <a:defRPr sz="4500">
                <a:solidFill>
                  <a:schemeClr val="tx2"/>
                </a:solidFill>
                <a:latin typeface="Rockwell" panose="02060603020205020403" pitchFamily="18" charset="0"/>
              </a:defRPr>
            </a:lvl1pPr>
            <a:lvl2pPr>
              <a:defRPr sz="2800">
                <a:latin typeface="Rockwell" panose="02060603020205020403" pitchFamily="18" charset="0"/>
              </a:defRPr>
            </a:lvl2pPr>
            <a:lvl3pPr>
              <a:defRPr sz="2800">
                <a:latin typeface="Rockwell" panose="02060603020205020403" pitchFamily="18" charset="0"/>
              </a:defRPr>
            </a:lvl3pPr>
            <a:lvl4pPr>
              <a:defRPr sz="2800">
                <a:latin typeface="Rockwell" panose="02060603020205020403" pitchFamily="18" charset="0"/>
              </a:defRPr>
            </a:lvl4pPr>
            <a:lvl5pPr>
              <a:defRPr sz="2800">
                <a:latin typeface="Rockwell" panose="02060603020205020403" pitchFamily="18" charset="0"/>
              </a:defRPr>
            </a:lvl5pPr>
          </a:lstStyle>
          <a:p>
            <a:pPr lvl="0"/>
            <a:r>
              <a:rPr lang="nl-NL"/>
              <a:t>Klikken om de tekststijl van het model te bewerken</a:t>
            </a:r>
          </a:p>
        </p:txBody>
      </p:sp>
      <p:pic>
        <p:nvPicPr>
          <p:cNvPr id="6" name="Afbeelding 5">
            <a:extLst>
              <a:ext uri="{FF2B5EF4-FFF2-40B4-BE49-F238E27FC236}">
                <a16:creationId xmlns:a16="http://schemas.microsoft.com/office/drawing/2014/main" id="{DECA9942-7CE1-45D8-B879-391766338F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64490" y="5743296"/>
            <a:ext cx="835819" cy="871311"/>
          </a:xfrm>
          <a:prstGeom prst="rect">
            <a:avLst/>
          </a:prstGeom>
        </p:spPr>
      </p:pic>
      <p:sp>
        <p:nvSpPr>
          <p:cNvPr id="8" name="Titel 4">
            <a:extLst>
              <a:ext uri="{FF2B5EF4-FFF2-40B4-BE49-F238E27FC236}">
                <a16:creationId xmlns:a16="http://schemas.microsoft.com/office/drawing/2014/main" id="{19DB644A-5CD1-4D45-9426-9D2CDB94EE3D}"/>
              </a:ext>
            </a:extLst>
          </p:cNvPr>
          <p:cNvSpPr txBox="1">
            <a:spLocks/>
          </p:cNvSpPr>
          <p:nvPr userDrawn="1"/>
        </p:nvSpPr>
        <p:spPr>
          <a:xfrm>
            <a:off x="4572000" y="6138857"/>
            <a:ext cx="6633028" cy="692291"/>
          </a:xfrm>
          <a:prstGeom prst="rect">
            <a:avLst/>
          </a:prstGeom>
        </p:spPr>
        <p:txBody>
          <a:bodyPr vert="horz" lIns="91440" tIns="45720" rIns="91440" bIns="45720" rtlCol="0" anchor="ctr">
            <a:noAutofit/>
          </a:bodyPr>
          <a:lstStyle>
            <a:lvl1pPr algn="l" defTabSz="1219170" rtl="0" eaLnBrk="1" latinLnBrk="0" hangingPunct="1">
              <a:spcBef>
                <a:spcPct val="0"/>
              </a:spcBef>
              <a:buNone/>
              <a:defRPr sz="4500" b="1" i="0" kern="1200" baseline="0">
                <a:solidFill>
                  <a:srgbClr val="CC0209"/>
                </a:solidFill>
                <a:effectLst/>
                <a:latin typeface="Source Sans Pro" panose="020B0503030403020204" pitchFamily="34" charset="0"/>
                <a:ea typeface="Source Sans Pro" panose="020B0503030403020204" pitchFamily="34" charset="0"/>
                <a:cs typeface="+mj-cs"/>
              </a:defRPr>
            </a:lvl1pPr>
          </a:lstStyle>
          <a:p>
            <a:pPr algn="r"/>
            <a:r>
              <a:rPr lang="nl-NL" sz="2000" b="0" i="0" baseline="0" dirty="0">
                <a:solidFill>
                  <a:schemeClr val="tx2"/>
                </a:solidFill>
                <a:latin typeface="Rockwell" panose="02060603020205020403" pitchFamily="18" charset="0"/>
              </a:rPr>
              <a:t>Voorkom een open einde. Maak je eigen keuzes.</a:t>
            </a:r>
          </a:p>
        </p:txBody>
      </p:sp>
    </p:spTree>
    <p:extLst>
      <p:ext uri="{BB962C8B-B14F-4D97-AF65-F5344CB8AC3E}">
        <p14:creationId xmlns:p14="http://schemas.microsoft.com/office/powerpoint/2010/main" val="331638045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a met titel maar zonder lijn">
    <p:spTree>
      <p:nvGrpSpPr>
        <p:cNvPr id="1" name=""/>
        <p:cNvGrpSpPr/>
        <p:nvPr/>
      </p:nvGrpSpPr>
      <p:grpSpPr>
        <a:xfrm>
          <a:off x="0" y="0"/>
          <a:ext cx="0" cy="0"/>
          <a:chOff x="0" y="0"/>
          <a:chExt cx="0" cy="0"/>
        </a:xfrm>
      </p:grpSpPr>
      <p:sp>
        <p:nvSpPr>
          <p:cNvPr id="4" name="Tijdelijke aanduiding voor titel 4">
            <a:extLst>
              <a:ext uri="{FF2B5EF4-FFF2-40B4-BE49-F238E27FC236}">
                <a16:creationId xmlns:a16="http://schemas.microsoft.com/office/drawing/2014/main" id="{5299F429-F664-4C00-A316-C91CB15BE0EE}"/>
              </a:ext>
            </a:extLst>
          </p:cNvPr>
          <p:cNvSpPr>
            <a:spLocks noGrp="1"/>
          </p:cNvSpPr>
          <p:nvPr>
            <p:ph type="title"/>
          </p:nvPr>
        </p:nvSpPr>
        <p:spPr>
          <a:xfrm>
            <a:off x="890427" y="274639"/>
            <a:ext cx="8976461" cy="871309"/>
          </a:xfrm>
          <a:prstGeom prst="rect">
            <a:avLst/>
          </a:prstGeom>
        </p:spPr>
        <p:txBody>
          <a:bodyPr vert="horz" lIns="91440" tIns="45720" rIns="91440" bIns="45720" rtlCol="0" anchor="ctr">
            <a:normAutofit/>
          </a:bodyPr>
          <a:lstStyle/>
          <a:p>
            <a:r>
              <a:rPr lang="nl-NL"/>
              <a:t>Klik om stijl te bewerken</a:t>
            </a:r>
          </a:p>
        </p:txBody>
      </p:sp>
      <p:sp>
        <p:nvSpPr>
          <p:cNvPr id="5" name="Tijdelijke aanduiding voor tekst 5">
            <a:extLst>
              <a:ext uri="{FF2B5EF4-FFF2-40B4-BE49-F238E27FC236}">
                <a16:creationId xmlns:a16="http://schemas.microsoft.com/office/drawing/2014/main" id="{3803ACC7-CFFD-497B-9B89-B288E8DB2F4E}"/>
              </a:ext>
            </a:extLst>
          </p:cNvPr>
          <p:cNvSpPr>
            <a:spLocks noGrp="1"/>
          </p:cNvSpPr>
          <p:nvPr>
            <p:ph idx="1"/>
          </p:nvPr>
        </p:nvSpPr>
        <p:spPr>
          <a:xfrm>
            <a:off x="890427" y="1454737"/>
            <a:ext cx="10691973" cy="5175396"/>
          </a:xfrm>
          <a:prstGeom prst="rect">
            <a:avLst/>
          </a:prstGeom>
        </p:spPr>
        <p:txBody>
          <a:bodyPr vert="horz" lIns="91440" tIns="45720" rIns="91440" bIns="45720" rtlCol="0">
            <a:normAutofit/>
          </a:bodyPr>
          <a:lstStyle>
            <a:lvl2pPr>
              <a:buClr>
                <a:schemeClr val="bg2"/>
              </a:buClr>
              <a:defRPr/>
            </a:lvl2pPr>
            <a:lvl3pPr>
              <a:buClr>
                <a:schemeClr val="bg2"/>
              </a:buClr>
              <a:defRPr/>
            </a:lvl3pPr>
            <a:lvl4pPr>
              <a:buClr>
                <a:schemeClr val="bg2"/>
              </a:buClr>
              <a:defRPr/>
            </a:lvl4pPr>
            <a:lvl5pPr>
              <a:buClr>
                <a:schemeClr val="bg2"/>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15938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zonder lijn en zonder logo">
    <p:spTree>
      <p:nvGrpSpPr>
        <p:cNvPr id="1" name=""/>
        <p:cNvGrpSpPr/>
        <p:nvPr/>
      </p:nvGrpSpPr>
      <p:grpSpPr>
        <a:xfrm>
          <a:off x="0" y="0"/>
          <a:ext cx="0" cy="0"/>
          <a:chOff x="0" y="0"/>
          <a:chExt cx="0" cy="0"/>
        </a:xfrm>
      </p:grpSpPr>
      <p:sp>
        <p:nvSpPr>
          <p:cNvPr id="4" name="Tijdelijke aanduiding voor titel 4">
            <a:extLst>
              <a:ext uri="{FF2B5EF4-FFF2-40B4-BE49-F238E27FC236}">
                <a16:creationId xmlns:a16="http://schemas.microsoft.com/office/drawing/2014/main" id="{C791F224-7B16-4D0F-983F-D7B286BC6768}"/>
              </a:ext>
            </a:extLst>
          </p:cNvPr>
          <p:cNvSpPr>
            <a:spLocks noGrp="1"/>
          </p:cNvSpPr>
          <p:nvPr>
            <p:ph type="title"/>
          </p:nvPr>
        </p:nvSpPr>
        <p:spPr>
          <a:xfrm>
            <a:off x="890427" y="274639"/>
            <a:ext cx="8976461" cy="871309"/>
          </a:xfrm>
          <a:prstGeom prst="rect">
            <a:avLst/>
          </a:prstGeom>
        </p:spPr>
        <p:txBody>
          <a:bodyPr vert="horz" lIns="91440" tIns="45720" rIns="91440" bIns="45720" rtlCol="0" anchor="ctr">
            <a:normAutofit/>
          </a:bodyPr>
          <a:lstStyle/>
          <a:p>
            <a:r>
              <a:rPr lang="nl-NL"/>
              <a:t>Klik om stijl te bewerken</a:t>
            </a:r>
          </a:p>
        </p:txBody>
      </p:sp>
      <p:sp>
        <p:nvSpPr>
          <p:cNvPr id="5" name="Tijdelijke aanduiding voor tekst 5">
            <a:extLst>
              <a:ext uri="{FF2B5EF4-FFF2-40B4-BE49-F238E27FC236}">
                <a16:creationId xmlns:a16="http://schemas.microsoft.com/office/drawing/2014/main" id="{B13E3E58-5D8C-4441-A263-69B264D0DE98}"/>
              </a:ext>
            </a:extLst>
          </p:cNvPr>
          <p:cNvSpPr>
            <a:spLocks noGrp="1"/>
          </p:cNvSpPr>
          <p:nvPr>
            <p:ph idx="1"/>
          </p:nvPr>
        </p:nvSpPr>
        <p:spPr>
          <a:xfrm>
            <a:off x="890427" y="1454737"/>
            <a:ext cx="10691973" cy="5175396"/>
          </a:xfrm>
          <a:prstGeom prst="rect">
            <a:avLst/>
          </a:prstGeom>
        </p:spPr>
        <p:txBody>
          <a:bodyPr vert="horz" lIns="91440" tIns="45720" rIns="91440" bIns="45720" rtlCol="0">
            <a:normAutofit/>
          </a:bodyPr>
          <a:lstStyle>
            <a:lvl2pPr>
              <a:buClr>
                <a:schemeClr val="bg2"/>
              </a:buClr>
              <a:defRPr/>
            </a:lvl2pPr>
            <a:lvl3pPr>
              <a:buClr>
                <a:schemeClr val="bg2"/>
              </a:buClr>
              <a:defRPr/>
            </a:lvl3pPr>
            <a:lvl4pPr>
              <a:buClr>
                <a:schemeClr val="bg2"/>
              </a:buClr>
              <a:defRPr/>
            </a:lvl4pPr>
            <a:lvl5pPr>
              <a:buClr>
                <a:schemeClr val="bg2"/>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6">
            <a:extLst>
              <a:ext uri="{FF2B5EF4-FFF2-40B4-BE49-F238E27FC236}">
                <a16:creationId xmlns:a16="http://schemas.microsoft.com/office/drawing/2014/main" id="{2118D8C7-4954-420F-B181-173D987795D2}"/>
              </a:ext>
            </a:extLst>
          </p:cNvPr>
          <p:cNvSpPr/>
          <p:nvPr/>
        </p:nvSpPr>
        <p:spPr>
          <a:xfrm>
            <a:off x="-23973" y="0"/>
            <a:ext cx="256202" cy="6912000"/>
          </a:xfrm>
          <a:prstGeom prst="rect">
            <a:avLst/>
          </a:prstGeom>
          <a:solidFill>
            <a:srgbClr val="B5B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B5B2A3"/>
              </a:solidFill>
            </a:endParaRPr>
          </a:p>
        </p:txBody>
      </p:sp>
    </p:spTree>
    <p:extLst>
      <p:ext uri="{BB962C8B-B14F-4D97-AF65-F5344CB8AC3E}">
        <p14:creationId xmlns:p14="http://schemas.microsoft.com/office/powerpoint/2010/main" val="2813047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ia rode achtergrond">
    <p:bg>
      <p:bgPr>
        <a:solidFill>
          <a:srgbClr val="CC0209"/>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D7B6ADD-43B1-46C3-B8FE-78DAD3649B40}"/>
              </a:ext>
            </a:extLst>
          </p:cNvPr>
          <p:cNvSpPr>
            <a:spLocks noGrp="1"/>
          </p:cNvSpPr>
          <p:nvPr>
            <p:ph type="title"/>
          </p:nvPr>
        </p:nvSpPr>
        <p:spPr>
          <a:xfrm>
            <a:off x="849627" y="2660915"/>
            <a:ext cx="10972800" cy="1143000"/>
          </a:xfrm>
        </p:spPr>
        <p:txBody>
          <a:bodyPr>
            <a:noAutofit/>
          </a:bodyPr>
          <a:lstStyle>
            <a:lvl1pPr>
              <a:defRPr sz="8000" b="1">
                <a:solidFill>
                  <a:schemeClr val="bg1"/>
                </a:solidFill>
              </a:defRPr>
            </a:lvl1pPr>
          </a:lstStyle>
          <a:p>
            <a:r>
              <a:rPr lang="nl-NL"/>
              <a:t>Klik om stijl te bewerken</a:t>
            </a:r>
          </a:p>
        </p:txBody>
      </p:sp>
      <p:pic>
        <p:nvPicPr>
          <p:cNvPr id="5" name="Afbeelding 4">
            <a:extLst>
              <a:ext uri="{FF2B5EF4-FFF2-40B4-BE49-F238E27FC236}">
                <a16:creationId xmlns:a16="http://schemas.microsoft.com/office/drawing/2014/main" id="{CB2BD9C7-A417-DF4A-B7B7-885E7669E2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64490" y="227867"/>
            <a:ext cx="835819" cy="871311"/>
          </a:xfrm>
          <a:prstGeom prst="rect">
            <a:avLst/>
          </a:prstGeom>
        </p:spPr>
      </p:pic>
      <p:sp>
        <p:nvSpPr>
          <p:cNvPr id="6" name="Titel 4">
            <a:extLst>
              <a:ext uri="{FF2B5EF4-FFF2-40B4-BE49-F238E27FC236}">
                <a16:creationId xmlns:a16="http://schemas.microsoft.com/office/drawing/2014/main" id="{395F51C5-A68B-4F21-B107-D2A875DD5C65}"/>
              </a:ext>
            </a:extLst>
          </p:cNvPr>
          <p:cNvSpPr txBox="1">
            <a:spLocks/>
          </p:cNvSpPr>
          <p:nvPr userDrawn="1"/>
        </p:nvSpPr>
        <p:spPr>
          <a:xfrm>
            <a:off x="3710354" y="15240"/>
            <a:ext cx="7477768" cy="692291"/>
          </a:xfrm>
          <a:prstGeom prst="rect">
            <a:avLst/>
          </a:prstGeom>
        </p:spPr>
        <p:txBody>
          <a:bodyPr vert="horz" lIns="91440" tIns="45720" rIns="91440" bIns="45720" rtlCol="0" anchor="ctr">
            <a:noAutofit/>
          </a:bodyPr>
          <a:lstStyle>
            <a:lvl1pPr algn="l" defTabSz="1219170" rtl="0" eaLnBrk="1" latinLnBrk="0" hangingPunct="1">
              <a:spcBef>
                <a:spcPct val="0"/>
              </a:spcBef>
              <a:buNone/>
              <a:defRPr sz="4500" b="1" i="0" kern="1200" baseline="0">
                <a:solidFill>
                  <a:srgbClr val="CC0209"/>
                </a:solidFill>
                <a:effectLst/>
                <a:latin typeface="Source Sans Pro" panose="020B0503030403020204" pitchFamily="34" charset="0"/>
                <a:ea typeface="Source Sans Pro" panose="020B0503030403020204" pitchFamily="34" charset="0"/>
                <a:cs typeface="+mj-cs"/>
              </a:defRPr>
            </a:lvl1pPr>
          </a:lstStyle>
          <a:p>
            <a:pPr algn="r"/>
            <a:r>
              <a:rPr lang="nl-NL" sz="2400" b="0" i="0" baseline="0" dirty="0">
                <a:solidFill>
                  <a:schemeClr val="bg1"/>
                </a:solidFill>
                <a:latin typeface="Rockwell" panose="02060603020205020403" pitchFamily="18" charset="0"/>
              </a:rPr>
              <a:t>Voorkom een open einde. Maak je eigen keuzes.</a:t>
            </a:r>
          </a:p>
        </p:txBody>
      </p:sp>
    </p:spTree>
    <p:extLst>
      <p:ext uri="{BB962C8B-B14F-4D97-AF65-F5344CB8AC3E}">
        <p14:creationId xmlns:p14="http://schemas.microsoft.com/office/powerpoint/2010/main" val="424266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 deskundigst 1">
    <p:bg>
      <p:bgPr>
        <a:solidFill>
          <a:srgbClr val="6DBADA"/>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BBD655C-C5CC-4827-9F4E-C513F56B06B7}"/>
              </a:ext>
            </a:extLst>
          </p:cNvPr>
          <p:cNvSpPr txBox="1"/>
          <p:nvPr/>
        </p:nvSpPr>
        <p:spPr>
          <a:xfrm>
            <a:off x="3023659" y="2756926"/>
            <a:ext cx="6624736" cy="1200329"/>
          </a:xfrm>
          <a:prstGeom prst="rect">
            <a:avLst/>
          </a:prstGeom>
          <a:noFill/>
        </p:spPr>
        <p:txBody>
          <a:bodyPr wrap="square" rtlCol="0">
            <a:spAutoFit/>
          </a:bodyPr>
          <a:lstStyle/>
          <a:p>
            <a:endParaRPr lang="nl-NL" sz="7200">
              <a:latin typeface="Source Sans Pro" panose="020B0503030403020204" pitchFamily="34" charset="0"/>
              <a:ea typeface="Source Sans Pro" panose="020B0503030403020204" pitchFamily="34" charset="0"/>
            </a:endParaRPr>
          </a:p>
        </p:txBody>
      </p:sp>
      <p:sp>
        <p:nvSpPr>
          <p:cNvPr id="3" name="Titel 1">
            <a:extLst>
              <a:ext uri="{FF2B5EF4-FFF2-40B4-BE49-F238E27FC236}">
                <a16:creationId xmlns:a16="http://schemas.microsoft.com/office/drawing/2014/main" id="{05F43E67-5860-4212-8ECD-FDF350D38990}"/>
              </a:ext>
            </a:extLst>
          </p:cNvPr>
          <p:cNvSpPr>
            <a:spLocks noGrp="1"/>
          </p:cNvSpPr>
          <p:nvPr>
            <p:ph type="title"/>
          </p:nvPr>
        </p:nvSpPr>
        <p:spPr>
          <a:xfrm>
            <a:off x="849627" y="2660915"/>
            <a:ext cx="10972800" cy="1143000"/>
          </a:xfrm>
        </p:spPr>
        <p:txBody>
          <a:bodyPr>
            <a:noAutofit/>
          </a:bodyPr>
          <a:lstStyle>
            <a:lvl1pPr>
              <a:defRPr sz="8000" b="1" baseline="0">
                <a:solidFill>
                  <a:schemeClr val="bg1"/>
                </a:solidFill>
              </a:defRPr>
            </a:lvl1pPr>
          </a:lstStyle>
          <a:p>
            <a:r>
              <a:rPr lang="nl-NL"/>
              <a:t>Klik om stijl te bewerken</a:t>
            </a:r>
          </a:p>
        </p:txBody>
      </p:sp>
      <p:pic>
        <p:nvPicPr>
          <p:cNvPr id="4" name="Afbeelding 3">
            <a:extLst>
              <a:ext uri="{FF2B5EF4-FFF2-40B4-BE49-F238E27FC236}">
                <a16:creationId xmlns:a16="http://schemas.microsoft.com/office/drawing/2014/main" id="{F560F6BC-F41D-6B40-9899-95D4BF7722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64490" y="227867"/>
            <a:ext cx="835819" cy="871311"/>
          </a:xfrm>
          <a:prstGeom prst="rect">
            <a:avLst/>
          </a:prstGeom>
        </p:spPr>
      </p:pic>
    </p:spTree>
    <p:extLst>
      <p:ext uri="{BB962C8B-B14F-4D97-AF65-F5344CB8AC3E}">
        <p14:creationId xmlns:p14="http://schemas.microsoft.com/office/powerpoint/2010/main" val="299376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 met titel en lijn deskundigst1">
    <p:spTree>
      <p:nvGrpSpPr>
        <p:cNvPr id="1" name=""/>
        <p:cNvGrpSpPr/>
        <p:nvPr/>
      </p:nvGrpSpPr>
      <p:grpSpPr>
        <a:xfrm>
          <a:off x="0" y="0"/>
          <a:ext cx="0" cy="0"/>
          <a:chOff x="0" y="0"/>
          <a:chExt cx="0" cy="0"/>
        </a:xfrm>
      </p:grpSpPr>
      <p:sp>
        <p:nvSpPr>
          <p:cNvPr id="4" name="Tijdelijke aanduiding voor titel 4">
            <a:extLst>
              <a:ext uri="{FF2B5EF4-FFF2-40B4-BE49-F238E27FC236}">
                <a16:creationId xmlns:a16="http://schemas.microsoft.com/office/drawing/2014/main" id="{E1B4008D-C060-498B-B712-1C056DA1EEE3}"/>
              </a:ext>
            </a:extLst>
          </p:cNvPr>
          <p:cNvSpPr>
            <a:spLocks noGrp="1"/>
          </p:cNvSpPr>
          <p:nvPr>
            <p:ph type="title"/>
          </p:nvPr>
        </p:nvSpPr>
        <p:spPr>
          <a:xfrm>
            <a:off x="890427" y="274639"/>
            <a:ext cx="8976461" cy="871309"/>
          </a:xfrm>
          <a:prstGeom prst="rect">
            <a:avLst/>
          </a:prstGeom>
        </p:spPr>
        <p:txBody>
          <a:bodyPr vert="horz" lIns="91440" tIns="45720" rIns="91440" bIns="45720" rtlCol="0" anchor="ctr">
            <a:normAutofit/>
          </a:bodyPr>
          <a:lstStyle/>
          <a:p>
            <a:r>
              <a:rPr lang="nl-NL"/>
              <a:t>Klik om stijl te bewerken</a:t>
            </a:r>
          </a:p>
        </p:txBody>
      </p:sp>
      <p:cxnSp>
        <p:nvCxnSpPr>
          <p:cNvPr id="7" name="Rechte verbindingslijn 6">
            <a:extLst>
              <a:ext uri="{FF2B5EF4-FFF2-40B4-BE49-F238E27FC236}">
                <a16:creationId xmlns:a16="http://schemas.microsoft.com/office/drawing/2014/main" id="{5CAAA9E9-0BF3-4792-A0C4-F34C74D301DA}"/>
              </a:ext>
            </a:extLst>
          </p:cNvPr>
          <p:cNvCxnSpPr>
            <a:cxnSpLocks/>
          </p:cNvCxnSpPr>
          <p:nvPr/>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AF59A7B-00BD-4DFF-8A1E-97C10CD0F719}"/>
              </a:ext>
            </a:extLst>
          </p:cNvPr>
          <p:cNvSpPr>
            <a:spLocks noGrp="1"/>
          </p:cNvSpPr>
          <p:nvPr>
            <p:ph sz="quarter" idx="10"/>
          </p:nvPr>
        </p:nvSpPr>
        <p:spPr>
          <a:xfrm>
            <a:off x="890588" y="1454150"/>
            <a:ext cx="7200000" cy="5040000"/>
          </a:xfrm>
        </p:spPr>
        <p:txBody>
          <a:bodyPr/>
          <a:lstStyle>
            <a:lvl1pPr marL="457189" indent="-457189">
              <a:buClr>
                <a:schemeClr val="tx2"/>
              </a:buClr>
              <a:buFont typeface="Wingdings" panose="05000000000000000000" pitchFamily="2" charset="2"/>
              <a:buChar char="§"/>
              <a:defRPr/>
            </a:lvl1pPr>
            <a:lvl2pPr marL="990575" indent="-380990">
              <a:buClr>
                <a:srgbClr val="6DBADA"/>
              </a:buClr>
              <a:buFont typeface="Wingdings" panose="05000000000000000000" pitchFamily="2" charset="2"/>
              <a:buChar char="§"/>
              <a:defRPr/>
            </a:lvl2pPr>
            <a:lvl3pPr marL="1523962" indent="-304792">
              <a:buClr>
                <a:srgbClr val="6DBADA"/>
              </a:buClr>
              <a:buFont typeface="Wingdings" panose="05000000000000000000" pitchFamily="2" charset="2"/>
              <a:buChar char="§"/>
              <a:defRPr/>
            </a:lvl3pPr>
            <a:lvl4pPr marL="2133547" indent="-304792">
              <a:buClr>
                <a:srgbClr val="6DBADA"/>
              </a:buClr>
              <a:buFont typeface="Wingdings" panose="05000000000000000000" pitchFamily="2" charset="2"/>
              <a:buChar char="§"/>
              <a:defRPr/>
            </a:lvl4pPr>
            <a:lvl5pPr marL="2743131" indent="-304792">
              <a:buClr>
                <a:srgbClr val="6DBADA"/>
              </a:buClr>
              <a:buFont typeface="Wingdings" panose="05000000000000000000" pitchFamily="2" charset="2"/>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hthoek 4">
            <a:extLst>
              <a:ext uri="{FF2B5EF4-FFF2-40B4-BE49-F238E27FC236}">
                <a16:creationId xmlns:a16="http://schemas.microsoft.com/office/drawing/2014/main" id="{88D249B1-21F9-4F50-95F7-DB3C9BF7C8D5}"/>
              </a:ext>
            </a:extLst>
          </p:cNvPr>
          <p:cNvSpPr/>
          <p:nvPr userDrawn="1"/>
        </p:nvSpPr>
        <p:spPr>
          <a:xfrm>
            <a:off x="-25899" y="1233779"/>
            <a:ext cx="255600" cy="5688000"/>
          </a:xfrm>
          <a:prstGeom prst="rect">
            <a:avLst/>
          </a:prstGeom>
          <a:solidFill>
            <a:srgbClr val="6DB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9081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 met titel en lijn deskundigst1 +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619F4-5D09-4635-9376-8DCB9F9DC092}"/>
              </a:ext>
            </a:extLst>
          </p:cNvPr>
          <p:cNvSpPr>
            <a:spLocks noGrp="1"/>
          </p:cNvSpPr>
          <p:nvPr>
            <p:ph type="title"/>
          </p:nvPr>
        </p:nvSpPr>
        <p:spPr/>
        <p:txBody>
          <a:bodyPr/>
          <a:lstStyle/>
          <a:p>
            <a:r>
              <a:rPr lang="nl-NL"/>
              <a:t>Klik om stijl te bewerken</a:t>
            </a:r>
          </a:p>
        </p:txBody>
      </p:sp>
      <p:sp>
        <p:nvSpPr>
          <p:cNvPr id="4" name="Tijdelijke aanduiding voor inhoud 3">
            <a:extLst>
              <a:ext uri="{FF2B5EF4-FFF2-40B4-BE49-F238E27FC236}">
                <a16:creationId xmlns:a16="http://schemas.microsoft.com/office/drawing/2014/main" id="{4ABC23D9-3E6A-488D-85B8-82E03DAE743E}"/>
              </a:ext>
            </a:extLst>
          </p:cNvPr>
          <p:cNvSpPr>
            <a:spLocks noGrp="1"/>
          </p:cNvSpPr>
          <p:nvPr>
            <p:ph sz="quarter" idx="10"/>
          </p:nvPr>
        </p:nvSpPr>
        <p:spPr>
          <a:xfrm>
            <a:off x="890588" y="1466450"/>
            <a:ext cx="7200000" cy="504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5" name="Rechte verbindingslijn 4">
            <a:extLst>
              <a:ext uri="{FF2B5EF4-FFF2-40B4-BE49-F238E27FC236}">
                <a16:creationId xmlns:a16="http://schemas.microsoft.com/office/drawing/2014/main" id="{5A5DF6E1-8CE3-4ADE-90A4-7C50DAAEBA9F}"/>
              </a:ext>
            </a:extLst>
          </p:cNvPr>
          <p:cNvCxnSpPr>
            <a:cxnSpLocks/>
          </p:cNvCxnSpPr>
          <p:nvPr userDrawn="1"/>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7" name="Tijdelijke aanduiding voor afbeelding 6">
            <a:extLst>
              <a:ext uri="{FF2B5EF4-FFF2-40B4-BE49-F238E27FC236}">
                <a16:creationId xmlns:a16="http://schemas.microsoft.com/office/drawing/2014/main" id="{4195F81E-DE8D-419A-BCBB-685F8E0A34EA}"/>
              </a:ext>
            </a:extLst>
          </p:cNvPr>
          <p:cNvSpPr>
            <a:spLocks noGrp="1"/>
          </p:cNvSpPr>
          <p:nvPr>
            <p:ph type="pic" sz="quarter" idx="11"/>
          </p:nvPr>
        </p:nvSpPr>
        <p:spPr>
          <a:xfrm>
            <a:off x="8397874" y="1462088"/>
            <a:ext cx="3592800" cy="2336400"/>
          </a:xfrm>
        </p:spPr>
        <p:txBody>
          <a:bodyPr/>
          <a:lstStyle>
            <a:lvl1pPr marL="0" indent="0">
              <a:buNone/>
              <a:defRPr/>
            </a:lvl1pPr>
          </a:lstStyle>
          <a:p>
            <a:endParaRPr lang="nl-NL"/>
          </a:p>
        </p:txBody>
      </p:sp>
      <p:sp>
        <p:nvSpPr>
          <p:cNvPr id="8" name="Tijdelijke aanduiding voor afbeelding 6">
            <a:extLst>
              <a:ext uri="{FF2B5EF4-FFF2-40B4-BE49-F238E27FC236}">
                <a16:creationId xmlns:a16="http://schemas.microsoft.com/office/drawing/2014/main" id="{ED14C546-3DBC-49C5-9F5B-365B0F84623F}"/>
              </a:ext>
            </a:extLst>
          </p:cNvPr>
          <p:cNvSpPr>
            <a:spLocks noGrp="1"/>
          </p:cNvSpPr>
          <p:nvPr>
            <p:ph type="pic" sz="quarter" idx="12"/>
          </p:nvPr>
        </p:nvSpPr>
        <p:spPr>
          <a:xfrm>
            <a:off x="8397874" y="4159250"/>
            <a:ext cx="3592800" cy="2336400"/>
          </a:xfrm>
        </p:spPr>
        <p:txBody>
          <a:bodyPr/>
          <a:lstStyle>
            <a:lvl1pPr marL="0" indent="0">
              <a:buNone/>
              <a:defRPr/>
            </a:lvl1pPr>
          </a:lstStyle>
          <a:p>
            <a:endParaRPr lang="nl-NL"/>
          </a:p>
        </p:txBody>
      </p:sp>
      <p:sp>
        <p:nvSpPr>
          <p:cNvPr id="9" name="Rechthoek 8">
            <a:extLst>
              <a:ext uri="{FF2B5EF4-FFF2-40B4-BE49-F238E27FC236}">
                <a16:creationId xmlns:a16="http://schemas.microsoft.com/office/drawing/2014/main" id="{E3707930-201C-4F1C-BCE4-F743FE4A0402}"/>
              </a:ext>
            </a:extLst>
          </p:cNvPr>
          <p:cNvSpPr/>
          <p:nvPr userDrawn="1"/>
        </p:nvSpPr>
        <p:spPr>
          <a:xfrm>
            <a:off x="-25899" y="1233779"/>
            <a:ext cx="255600" cy="5688000"/>
          </a:xfrm>
          <a:prstGeom prst="rect">
            <a:avLst/>
          </a:prstGeom>
          <a:solidFill>
            <a:srgbClr val="6DB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1464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a dichtbij 1">
    <p:bg>
      <p:bgPr>
        <a:solidFill>
          <a:srgbClr val="ED6C77"/>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BBD655C-C5CC-4827-9F4E-C513F56B06B7}"/>
              </a:ext>
            </a:extLst>
          </p:cNvPr>
          <p:cNvSpPr txBox="1"/>
          <p:nvPr/>
        </p:nvSpPr>
        <p:spPr>
          <a:xfrm>
            <a:off x="3023659" y="2756926"/>
            <a:ext cx="6624736" cy="1200329"/>
          </a:xfrm>
          <a:prstGeom prst="rect">
            <a:avLst/>
          </a:prstGeom>
          <a:noFill/>
        </p:spPr>
        <p:txBody>
          <a:bodyPr wrap="square" rtlCol="0">
            <a:spAutoFit/>
          </a:bodyPr>
          <a:lstStyle/>
          <a:p>
            <a:endParaRPr lang="nl-NL" sz="7200">
              <a:latin typeface="Source Sans Pro" panose="020B0503030403020204" pitchFamily="34" charset="0"/>
              <a:ea typeface="Source Sans Pro" panose="020B0503030403020204" pitchFamily="34" charset="0"/>
            </a:endParaRPr>
          </a:p>
        </p:txBody>
      </p:sp>
      <p:sp>
        <p:nvSpPr>
          <p:cNvPr id="3" name="Titel 1">
            <a:extLst>
              <a:ext uri="{FF2B5EF4-FFF2-40B4-BE49-F238E27FC236}">
                <a16:creationId xmlns:a16="http://schemas.microsoft.com/office/drawing/2014/main" id="{05F43E67-5860-4212-8ECD-FDF350D38990}"/>
              </a:ext>
            </a:extLst>
          </p:cNvPr>
          <p:cNvSpPr>
            <a:spLocks noGrp="1"/>
          </p:cNvSpPr>
          <p:nvPr>
            <p:ph type="title"/>
          </p:nvPr>
        </p:nvSpPr>
        <p:spPr>
          <a:xfrm>
            <a:off x="849627" y="2660915"/>
            <a:ext cx="10972800" cy="1143000"/>
          </a:xfrm>
        </p:spPr>
        <p:txBody>
          <a:bodyPr>
            <a:noAutofit/>
          </a:bodyPr>
          <a:lstStyle>
            <a:lvl1pPr>
              <a:defRPr sz="8000" b="1" baseline="0">
                <a:solidFill>
                  <a:schemeClr val="bg1"/>
                </a:solidFill>
              </a:defRPr>
            </a:lvl1pPr>
          </a:lstStyle>
          <a:p>
            <a:r>
              <a:rPr lang="nl-NL"/>
              <a:t>Klik om stijl te bewerken</a:t>
            </a:r>
          </a:p>
        </p:txBody>
      </p:sp>
      <p:pic>
        <p:nvPicPr>
          <p:cNvPr id="4" name="Afbeelding 3">
            <a:extLst>
              <a:ext uri="{FF2B5EF4-FFF2-40B4-BE49-F238E27FC236}">
                <a16:creationId xmlns:a16="http://schemas.microsoft.com/office/drawing/2014/main" id="{F560F6BC-F41D-6B40-9899-95D4BF7722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64490" y="227867"/>
            <a:ext cx="835819" cy="871311"/>
          </a:xfrm>
          <a:prstGeom prst="rect">
            <a:avLst/>
          </a:prstGeom>
        </p:spPr>
      </p:pic>
    </p:spTree>
    <p:extLst>
      <p:ext uri="{BB962C8B-B14F-4D97-AF65-F5344CB8AC3E}">
        <p14:creationId xmlns:p14="http://schemas.microsoft.com/office/powerpoint/2010/main" val="84012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a met titel en lijn dia dichtbij 1">
    <p:spTree>
      <p:nvGrpSpPr>
        <p:cNvPr id="1" name=""/>
        <p:cNvGrpSpPr/>
        <p:nvPr/>
      </p:nvGrpSpPr>
      <p:grpSpPr>
        <a:xfrm>
          <a:off x="0" y="0"/>
          <a:ext cx="0" cy="0"/>
          <a:chOff x="0" y="0"/>
          <a:chExt cx="0" cy="0"/>
        </a:xfrm>
      </p:grpSpPr>
      <p:sp>
        <p:nvSpPr>
          <p:cNvPr id="4" name="Tijdelijke aanduiding voor titel 4">
            <a:extLst>
              <a:ext uri="{FF2B5EF4-FFF2-40B4-BE49-F238E27FC236}">
                <a16:creationId xmlns:a16="http://schemas.microsoft.com/office/drawing/2014/main" id="{E1B4008D-C060-498B-B712-1C056DA1EEE3}"/>
              </a:ext>
            </a:extLst>
          </p:cNvPr>
          <p:cNvSpPr>
            <a:spLocks noGrp="1"/>
          </p:cNvSpPr>
          <p:nvPr>
            <p:ph type="title"/>
          </p:nvPr>
        </p:nvSpPr>
        <p:spPr>
          <a:xfrm>
            <a:off x="890427" y="274639"/>
            <a:ext cx="8976461" cy="871309"/>
          </a:xfrm>
          <a:prstGeom prst="rect">
            <a:avLst/>
          </a:prstGeom>
        </p:spPr>
        <p:txBody>
          <a:bodyPr vert="horz" lIns="91440" tIns="45720" rIns="91440" bIns="45720" rtlCol="0" anchor="ctr">
            <a:normAutofit/>
          </a:bodyPr>
          <a:lstStyle/>
          <a:p>
            <a:r>
              <a:rPr lang="nl-NL"/>
              <a:t>Klik om stijl te bewerken</a:t>
            </a:r>
          </a:p>
        </p:txBody>
      </p:sp>
      <p:cxnSp>
        <p:nvCxnSpPr>
          <p:cNvPr id="7" name="Rechte verbindingslijn 6">
            <a:extLst>
              <a:ext uri="{FF2B5EF4-FFF2-40B4-BE49-F238E27FC236}">
                <a16:creationId xmlns:a16="http://schemas.microsoft.com/office/drawing/2014/main" id="{5CAAA9E9-0BF3-4792-A0C4-F34C74D301DA}"/>
              </a:ext>
            </a:extLst>
          </p:cNvPr>
          <p:cNvCxnSpPr>
            <a:cxnSpLocks/>
          </p:cNvCxnSpPr>
          <p:nvPr/>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AF59A7B-00BD-4DFF-8A1E-97C10CD0F719}"/>
              </a:ext>
            </a:extLst>
          </p:cNvPr>
          <p:cNvSpPr>
            <a:spLocks noGrp="1"/>
          </p:cNvSpPr>
          <p:nvPr>
            <p:ph sz="quarter" idx="10"/>
          </p:nvPr>
        </p:nvSpPr>
        <p:spPr>
          <a:xfrm>
            <a:off x="890588" y="1454150"/>
            <a:ext cx="7200000" cy="5040000"/>
          </a:xfrm>
        </p:spPr>
        <p:txBody>
          <a:bodyPr/>
          <a:lstStyle>
            <a:lvl1pPr marL="457189" indent="-457189">
              <a:buClr>
                <a:schemeClr val="tx2"/>
              </a:buClr>
              <a:buFont typeface="Wingdings" panose="05000000000000000000" pitchFamily="2" charset="2"/>
              <a:buChar char="§"/>
              <a:defRPr/>
            </a:lvl1pPr>
            <a:lvl2pPr marL="990575" indent="-380990">
              <a:buClr>
                <a:srgbClr val="ED6C77"/>
              </a:buClr>
              <a:buFont typeface="Wingdings" panose="05000000000000000000" pitchFamily="2" charset="2"/>
              <a:buChar char="§"/>
              <a:defRPr/>
            </a:lvl2pPr>
            <a:lvl3pPr marL="1523962" indent="-304792">
              <a:buClr>
                <a:srgbClr val="ED6C77"/>
              </a:buClr>
              <a:buFont typeface="Wingdings" panose="05000000000000000000" pitchFamily="2" charset="2"/>
              <a:buChar char="§"/>
              <a:defRPr/>
            </a:lvl3pPr>
            <a:lvl4pPr marL="2133547" indent="-304792">
              <a:buClr>
                <a:srgbClr val="ED6C77"/>
              </a:buClr>
              <a:buFont typeface="Wingdings" panose="05000000000000000000" pitchFamily="2" charset="2"/>
              <a:buChar char="§"/>
              <a:defRPr/>
            </a:lvl4pPr>
            <a:lvl5pPr marL="2743131" indent="-304792">
              <a:buClr>
                <a:srgbClr val="ED6C77"/>
              </a:buClr>
              <a:buFont typeface="Wingdings" panose="05000000000000000000" pitchFamily="2" charset="2"/>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hthoek 4">
            <a:extLst>
              <a:ext uri="{FF2B5EF4-FFF2-40B4-BE49-F238E27FC236}">
                <a16:creationId xmlns:a16="http://schemas.microsoft.com/office/drawing/2014/main" id="{88D249B1-21F9-4F50-95F7-DB3C9BF7C8D5}"/>
              </a:ext>
            </a:extLst>
          </p:cNvPr>
          <p:cNvSpPr/>
          <p:nvPr userDrawn="1"/>
        </p:nvSpPr>
        <p:spPr>
          <a:xfrm>
            <a:off x="-25899" y="1233779"/>
            <a:ext cx="255600" cy="5688000"/>
          </a:xfrm>
          <a:prstGeom prst="rect">
            <a:avLst/>
          </a:prstGeom>
          <a:solidFill>
            <a:srgbClr val="ED6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8044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 met titel en lijn dia dichtbij 1 +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619F4-5D09-4635-9376-8DCB9F9DC092}"/>
              </a:ext>
            </a:extLst>
          </p:cNvPr>
          <p:cNvSpPr>
            <a:spLocks noGrp="1"/>
          </p:cNvSpPr>
          <p:nvPr>
            <p:ph type="title"/>
          </p:nvPr>
        </p:nvSpPr>
        <p:spPr/>
        <p:txBody>
          <a:bodyPr/>
          <a:lstStyle/>
          <a:p>
            <a:r>
              <a:rPr lang="nl-NL"/>
              <a:t>Klik om stijl te bewerken</a:t>
            </a:r>
          </a:p>
        </p:txBody>
      </p:sp>
      <p:sp>
        <p:nvSpPr>
          <p:cNvPr id="4" name="Tijdelijke aanduiding voor inhoud 3">
            <a:extLst>
              <a:ext uri="{FF2B5EF4-FFF2-40B4-BE49-F238E27FC236}">
                <a16:creationId xmlns:a16="http://schemas.microsoft.com/office/drawing/2014/main" id="{4ABC23D9-3E6A-488D-85B8-82E03DAE743E}"/>
              </a:ext>
            </a:extLst>
          </p:cNvPr>
          <p:cNvSpPr>
            <a:spLocks noGrp="1"/>
          </p:cNvSpPr>
          <p:nvPr>
            <p:ph sz="quarter" idx="10"/>
          </p:nvPr>
        </p:nvSpPr>
        <p:spPr>
          <a:xfrm>
            <a:off x="890588" y="1466450"/>
            <a:ext cx="7200000" cy="5040000"/>
          </a:xfrm>
        </p:spPr>
        <p:txBody>
          <a:bodyPr/>
          <a:lstStyle>
            <a:lvl2pPr>
              <a:buClr>
                <a:srgbClr val="ED6C77"/>
              </a:buClr>
              <a:defRPr/>
            </a:lvl2pPr>
            <a:lvl3pPr>
              <a:buClr>
                <a:srgbClr val="ED6C77"/>
              </a:buClr>
              <a:defRPr/>
            </a:lvl3pPr>
            <a:lvl4pPr>
              <a:buClr>
                <a:srgbClr val="ED6C77"/>
              </a:buClr>
              <a:defRPr/>
            </a:lvl4pPr>
            <a:lvl5pPr>
              <a:buClr>
                <a:srgbClr val="ED6C7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5" name="Rechte verbindingslijn 4">
            <a:extLst>
              <a:ext uri="{FF2B5EF4-FFF2-40B4-BE49-F238E27FC236}">
                <a16:creationId xmlns:a16="http://schemas.microsoft.com/office/drawing/2014/main" id="{5A5DF6E1-8CE3-4ADE-90A4-7C50DAAEBA9F}"/>
              </a:ext>
            </a:extLst>
          </p:cNvPr>
          <p:cNvCxnSpPr>
            <a:cxnSpLocks/>
          </p:cNvCxnSpPr>
          <p:nvPr userDrawn="1"/>
        </p:nvCxnSpPr>
        <p:spPr>
          <a:xfrm>
            <a:off x="362135" y="1209012"/>
            <a:ext cx="11713751" cy="0"/>
          </a:xfrm>
          <a:prstGeom prst="line">
            <a:avLst/>
          </a:prstGeom>
          <a:ln w="12700" cap="sq" cmpd="sng">
            <a:solidFill>
              <a:srgbClr val="B5B2A3"/>
            </a:solidFill>
          </a:ln>
          <a:effectLst>
            <a:outerShdw blurRad="50800" dist="38100" algn="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7" name="Tijdelijke aanduiding voor afbeelding 6">
            <a:extLst>
              <a:ext uri="{FF2B5EF4-FFF2-40B4-BE49-F238E27FC236}">
                <a16:creationId xmlns:a16="http://schemas.microsoft.com/office/drawing/2014/main" id="{4195F81E-DE8D-419A-BCBB-685F8E0A34EA}"/>
              </a:ext>
            </a:extLst>
          </p:cNvPr>
          <p:cNvSpPr>
            <a:spLocks noGrp="1"/>
          </p:cNvSpPr>
          <p:nvPr>
            <p:ph type="pic" sz="quarter" idx="11"/>
          </p:nvPr>
        </p:nvSpPr>
        <p:spPr>
          <a:xfrm>
            <a:off x="8397874" y="1462088"/>
            <a:ext cx="3592800" cy="2336400"/>
          </a:xfrm>
        </p:spPr>
        <p:txBody>
          <a:bodyPr/>
          <a:lstStyle>
            <a:lvl1pPr marL="0" indent="0">
              <a:buNone/>
              <a:defRPr/>
            </a:lvl1pPr>
          </a:lstStyle>
          <a:p>
            <a:endParaRPr lang="nl-NL"/>
          </a:p>
        </p:txBody>
      </p:sp>
      <p:sp>
        <p:nvSpPr>
          <p:cNvPr id="8" name="Tijdelijke aanduiding voor afbeelding 6">
            <a:extLst>
              <a:ext uri="{FF2B5EF4-FFF2-40B4-BE49-F238E27FC236}">
                <a16:creationId xmlns:a16="http://schemas.microsoft.com/office/drawing/2014/main" id="{ED14C546-3DBC-49C5-9F5B-365B0F84623F}"/>
              </a:ext>
            </a:extLst>
          </p:cNvPr>
          <p:cNvSpPr>
            <a:spLocks noGrp="1"/>
          </p:cNvSpPr>
          <p:nvPr>
            <p:ph type="pic" sz="quarter" idx="12"/>
          </p:nvPr>
        </p:nvSpPr>
        <p:spPr>
          <a:xfrm>
            <a:off x="8397874" y="4159250"/>
            <a:ext cx="3592800" cy="2336400"/>
          </a:xfrm>
        </p:spPr>
        <p:txBody>
          <a:bodyPr/>
          <a:lstStyle>
            <a:lvl1pPr marL="0" indent="0">
              <a:buNone/>
              <a:defRPr/>
            </a:lvl1pPr>
          </a:lstStyle>
          <a:p>
            <a:endParaRPr lang="nl-NL"/>
          </a:p>
        </p:txBody>
      </p:sp>
      <p:sp>
        <p:nvSpPr>
          <p:cNvPr id="9" name="Rechthoek 8">
            <a:extLst>
              <a:ext uri="{FF2B5EF4-FFF2-40B4-BE49-F238E27FC236}">
                <a16:creationId xmlns:a16="http://schemas.microsoft.com/office/drawing/2014/main" id="{979286C8-23DF-4FC5-AE02-29FC009CBBD4}"/>
              </a:ext>
            </a:extLst>
          </p:cNvPr>
          <p:cNvSpPr/>
          <p:nvPr userDrawn="1"/>
        </p:nvSpPr>
        <p:spPr>
          <a:xfrm>
            <a:off x="-25899" y="1233779"/>
            <a:ext cx="255600" cy="5688000"/>
          </a:xfrm>
          <a:prstGeom prst="rect">
            <a:avLst/>
          </a:prstGeom>
          <a:solidFill>
            <a:srgbClr val="ED6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4274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a vasthoudend en urgent 2">
    <p:bg>
      <p:bgPr>
        <a:solidFill>
          <a:srgbClr val="AF1917"/>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BBD655C-C5CC-4827-9F4E-C513F56B06B7}"/>
              </a:ext>
            </a:extLst>
          </p:cNvPr>
          <p:cNvSpPr txBox="1"/>
          <p:nvPr/>
        </p:nvSpPr>
        <p:spPr>
          <a:xfrm>
            <a:off x="3023659" y="2756926"/>
            <a:ext cx="6624736" cy="1200329"/>
          </a:xfrm>
          <a:prstGeom prst="rect">
            <a:avLst/>
          </a:prstGeom>
          <a:noFill/>
        </p:spPr>
        <p:txBody>
          <a:bodyPr wrap="square" rtlCol="0">
            <a:spAutoFit/>
          </a:bodyPr>
          <a:lstStyle/>
          <a:p>
            <a:endParaRPr lang="nl-NL" sz="7200">
              <a:latin typeface="Source Sans Pro" panose="020B0503030403020204" pitchFamily="34" charset="0"/>
              <a:ea typeface="Source Sans Pro" panose="020B0503030403020204" pitchFamily="34" charset="0"/>
            </a:endParaRPr>
          </a:p>
        </p:txBody>
      </p:sp>
      <p:sp>
        <p:nvSpPr>
          <p:cNvPr id="3" name="Titel 1">
            <a:extLst>
              <a:ext uri="{FF2B5EF4-FFF2-40B4-BE49-F238E27FC236}">
                <a16:creationId xmlns:a16="http://schemas.microsoft.com/office/drawing/2014/main" id="{05F43E67-5860-4212-8ECD-FDF350D38990}"/>
              </a:ext>
            </a:extLst>
          </p:cNvPr>
          <p:cNvSpPr>
            <a:spLocks noGrp="1"/>
          </p:cNvSpPr>
          <p:nvPr>
            <p:ph type="title"/>
          </p:nvPr>
        </p:nvSpPr>
        <p:spPr>
          <a:xfrm>
            <a:off x="849627" y="2660915"/>
            <a:ext cx="10972800" cy="1143000"/>
          </a:xfrm>
        </p:spPr>
        <p:txBody>
          <a:bodyPr>
            <a:noAutofit/>
          </a:bodyPr>
          <a:lstStyle>
            <a:lvl1pPr>
              <a:defRPr sz="8000" b="1" baseline="0">
                <a:solidFill>
                  <a:schemeClr val="bg1"/>
                </a:solidFill>
              </a:defRPr>
            </a:lvl1pPr>
          </a:lstStyle>
          <a:p>
            <a:r>
              <a:rPr lang="nl-NL"/>
              <a:t>Klik om stijl te bewerken</a:t>
            </a:r>
          </a:p>
        </p:txBody>
      </p:sp>
      <p:pic>
        <p:nvPicPr>
          <p:cNvPr id="4" name="Afbeelding 3">
            <a:extLst>
              <a:ext uri="{FF2B5EF4-FFF2-40B4-BE49-F238E27FC236}">
                <a16:creationId xmlns:a16="http://schemas.microsoft.com/office/drawing/2014/main" id="{F560F6BC-F41D-6B40-9899-95D4BF7722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64490" y="227867"/>
            <a:ext cx="835819" cy="871311"/>
          </a:xfrm>
          <a:prstGeom prst="rect">
            <a:avLst/>
          </a:prstGeom>
        </p:spPr>
      </p:pic>
    </p:spTree>
    <p:extLst>
      <p:ext uri="{BB962C8B-B14F-4D97-AF65-F5344CB8AC3E}">
        <p14:creationId xmlns:p14="http://schemas.microsoft.com/office/powerpoint/2010/main" val="265272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jdelijke aanduiding voor titel 4"/>
          <p:cNvSpPr>
            <a:spLocks noGrp="1"/>
          </p:cNvSpPr>
          <p:nvPr>
            <p:ph type="title"/>
          </p:nvPr>
        </p:nvSpPr>
        <p:spPr>
          <a:xfrm>
            <a:off x="890427" y="274639"/>
            <a:ext cx="8976461" cy="871309"/>
          </a:xfrm>
          <a:prstGeom prst="rect">
            <a:avLst/>
          </a:prstGeom>
        </p:spPr>
        <p:txBody>
          <a:bodyPr vert="horz" lIns="91440" tIns="45720" rIns="91440" bIns="45720" rtlCol="0" anchor="ctr">
            <a:normAutofit/>
          </a:bodyPr>
          <a:lstStyle/>
          <a:p>
            <a:r>
              <a:rPr lang="nl-NL"/>
              <a:t>Klik om de stijl te bewerken</a:t>
            </a:r>
          </a:p>
        </p:txBody>
      </p:sp>
      <p:sp>
        <p:nvSpPr>
          <p:cNvPr id="6" name="Tijdelijke aanduiding voor tekst 5"/>
          <p:cNvSpPr>
            <a:spLocks noGrp="1"/>
          </p:cNvSpPr>
          <p:nvPr>
            <p:ph type="body" idx="1"/>
          </p:nvPr>
        </p:nvSpPr>
        <p:spPr>
          <a:xfrm>
            <a:off x="890427" y="1454737"/>
            <a:ext cx="7200000" cy="50400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a:extLst>
              <a:ext uri="{FF2B5EF4-FFF2-40B4-BE49-F238E27FC236}">
                <a16:creationId xmlns:a16="http://schemas.microsoft.com/office/drawing/2014/main" id="{D1C098E8-007E-4185-B202-FC4A1BCCDB2B}"/>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0079234" y="242704"/>
            <a:ext cx="849650" cy="856474"/>
          </a:xfrm>
          <a:prstGeom prst="rect">
            <a:avLst/>
          </a:prstGeom>
        </p:spPr>
      </p:pic>
      <p:sp>
        <p:nvSpPr>
          <p:cNvPr id="4" name="Rechthoek 3">
            <a:extLst>
              <a:ext uri="{FF2B5EF4-FFF2-40B4-BE49-F238E27FC236}">
                <a16:creationId xmlns:a16="http://schemas.microsoft.com/office/drawing/2014/main" id="{A470C7C5-7238-BA4E-A179-22816CC16310}"/>
              </a:ext>
            </a:extLst>
          </p:cNvPr>
          <p:cNvSpPr/>
          <p:nvPr/>
        </p:nvSpPr>
        <p:spPr>
          <a:xfrm>
            <a:off x="-23973" y="0"/>
            <a:ext cx="256202" cy="6912000"/>
          </a:xfrm>
          <a:prstGeom prst="rect">
            <a:avLst/>
          </a:prstGeom>
          <a:solidFill>
            <a:srgbClr val="B5B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B5B2A3"/>
              </a:solidFill>
            </a:endParaRPr>
          </a:p>
        </p:txBody>
      </p:sp>
      <p:pic>
        <p:nvPicPr>
          <p:cNvPr id="13" name="Afbeelding 12">
            <a:extLst>
              <a:ext uri="{FF2B5EF4-FFF2-40B4-BE49-F238E27FC236}">
                <a16:creationId xmlns:a16="http://schemas.microsoft.com/office/drawing/2014/main" id="{BE551232-9289-6143-94F9-72B51AD675FC}"/>
              </a:ext>
            </a:extLst>
          </p:cNvPr>
          <p:cNvPicPr>
            <a:picLocks noChangeAspect="1"/>
          </p:cNvPicPr>
          <p:nvPr/>
        </p:nvPicPr>
        <p:blipFill>
          <a:blip r:embed="rId30">
            <a:extLst>
              <a:ext uri="{28A0092B-C50C-407E-A947-70E740481C1C}">
                <a14:useLocalDpi xmlns:a14="http://schemas.microsoft.com/office/drawing/2010/main" val="0"/>
              </a:ext>
            </a:extLst>
          </a:blip>
          <a:srcRect/>
          <a:stretch/>
        </p:blipFill>
        <p:spPr>
          <a:xfrm>
            <a:off x="11164490" y="227867"/>
            <a:ext cx="835819" cy="871311"/>
          </a:xfrm>
          <a:prstGeom prst="rect">
            <a:avLst/>
          </a:prstGeom>
        </p:spPr>
      </p:pic>
    </p:spTree>
    <p:extLst>
      <p:ext uri="{BB962C8B-B14F-4D97-AF65-F5344CB8AC3E}">
        <p14:creationId xmlns:p14="http://schemas.microsoft.com/office/powerpoint/2010/main" val="105345267"/>
      </p:ext>
    </p:extLst>
  </p:cSld>
  <p:clrMap bg1="lt1" tx1="dk1" bg2="lt2" tx2="dk2" accent1="accent1" accent2="accent2" accent3="accent3" accent4="accent4" accent5="accent5" accent6="accent6" hlink="hlink" folHlink="folHlink"/>
  <p:sldLayoutIdLst>
    <p:sldLayoutId id="2147483712" r:id="rId1"/>
    <p:sldLayoutId id="2147483683" r:id="rId2"/>
    <p:sldLayoutId id="2147483687" r:id="rId3"/>
    <p:sldLayoutId id="2147483684" r:id="rId4"/>
    <p:sldLayoutId id="2147483705" r:id="rId5"/>
    <p:sldLayoutId id="2147483697" r:id="rId6"/>
    <p:sldLayoutId id="2147483698" r:id="rId7"/>
    <p:sldLayoutId id="2147483709" r:id="rId8"/>
    <p:sldLayoutId id="2147483701" r:id="rId9"/>
    <p:sldLayoutId id="2147483702" r:id="rId10"/>
    <p:sldLayoutId id="2147483711" r:id="rId11"/>
    <p:sldLayoutId id="2147483699" r:id="rId12"/>
    <p:sldLayoutId id="2147483700" r:id="rId13"/>
    <p:sldLayoutId id="2147483710" r:id="rId14"/>
    <p:sldLayoutId id="2147483693" r:id="rId15"/>
    <p:sldLayoutId id="2147483694" r:id="rId16"/>
    <p:sldLayoutId id="2147483707" r:id="rId17"/>
    <p:sldLayoutId id="2147483695" r:id="rId18"/>
    <p:sldLayoutId id="2147483696" r:id="rId19"/>
    <p:sldLayoutId id="2147483708" r:id="rId20"/>
    <p:sldLayoutId id="2147483691" r:id="rId21"/>
    <p:sldLayoutId id="2147483692" r:id="rId22"/>
    <p:sldLayoutId id="2147483706" r:id="rId23"/>
    <p:sldLayoutId id="2147483704" r:id="rId24"/>
    <p:sldLayoutId id="2147483685" r:id="rId25"/>
    <p:sldLayoutId id="2147483686" r:id="rId26"/>
    <p:sldLayoutId id="2147483688" r:id="rId27"/>
  </p:sldLayoutIdLst>
  <p:txStyles>
    <p:titleStyle>
      <a:lvl1pPr algn="l" defTabSz="1219170" rtl="0" eaLnBrk="1" latinLnBrk="0" hangingPunct="1">
        <a:spcBef>
          <a:spcPct val="0"/>
        </a:spcBef>
        <a:buNone/>
        <a:defRPr sz="4500" b="0" i="0" kern="1200" baseline="0">
          <a:solidFill>
            <a:schemeClr val="tx1"/>
          </a:solidFill>
          <a:effectLst/>
          <a:latin typeface="Rockwell" panose="02060603020205020403" pitchFamily="18" charset="0"/>
          <a:ea typeface="Source Sans Pro" panose="020B0503030403020204" pitchFamily="34" charset="0"/>
          <a:cs typeface="+mj-cs"/>
        </a:defRPr>
      </a:lvl1pPr>
    </p:titleStyle>
    <p:bodyStyle>
      <a:lvl1pPr marL="457189" indent="-457189" algn="l" defTabSz="1219170" rtl="0" eaLnBrk="1" latinLnBrk="0" hangingPunct="1">
        <a:spcBef>
          <a:spcPct val="20000"/>
        </a:spcBef>
        <a:buClr>
          <a:schemeClr val="tx2"/>
        </a:buClr>
        <a:buSzPct val="125000"/>
        <a:buFont typeface="Wingdings" panose="05000000000000000000" pitchFamily="2" charset="2"/>
        <a:buChar char="§"/>
        <a:defRPr sz="3200" kern="1200" baseline="0">
          <a:solidFill>
            <a:schemeClr val="tx1"/>
          </a:solidFill>
          <a:latin typeface="Calibri" panose="020F0502020204030204" pitchFamily="34" charset="0"/>
          <a:ea typeface="Source Sans Pro" panose="020B0503030403020204" pitchFamily="34" charset="0"/>
          <a:cs typeface="+mn-cs"/>
        </a:defRPr>
      </a:lvl1pPr>
      <a:lvl2pPr marL="990575" indent="-380990" algn="l" defTabSz="1219170" rtl="0" eaLnBrk="1" latinLnBrk="0" hangingPunct="1">
        <a:spcBef>
          <a:spcPct val="20000"/>
        </a:spcBef>
        <a:buClr>
          <a:srgbClr val="6DBADA"/>
        </a:buClr>
        <a:buSzPct val="125000"/>
        <a:buFont typeface="Wingdings" panose="05000000000000000000" pitchFamily="2" charset="2"/>
        <a:buChar char="§"/>
        <a:defRPr sz="2800" kern="1200" baseline="0">
          <a:solidFill>
            <a:schemeClr val="tx1"/>
          </a:solidFill>
          <a:latin typeface="Calibri" panose="020F0502020204030204" pitchFamily="34" charset="0"/>
          <a:ea typeface="Source Sans Pro" panose="020B0503030403020204" pitchFamily="34" charset="0"/>
          <a:cs typeface="+mn-cs"/>
        </a:defRPr>
      </a:lvl2pPr>
      <a:lvl3pPr marL="1523962" indent="-304792" algn="l" defTabSz="1219170" rtl="0" eaLnBrk="1" latinLnBrk="0" hangingPunct="1">
        <a:spcBef>
          <a:spcPct val="20000"/>
        </a:spcBef>
        <a:buClr>
          <a:srgbClr val="ED6C77"/>
        </a:buClr>
        <a:buSzPct val="125000"/>
        <a:buFont typeface="Wingdings" panose="05000000000000000000" pitchFamily="2" charset="2"/>
        <a:buChar char="§"/>
        <a:defRPr sz="2800" kern="1200" baseline="0">
          <a:solidFill>
            <a:schemeClr val="tx1"/>
          </a:solidFill>
          <a:latin typeface="Calibri" panose="020F0502020204030204" pitchFamily="34" charset="0"/>
          <a:ea typeface="Source Sans Pro" panose="020B0503030403020204" pitchFamily="34" charset="0"/>
          <a:cs typeface="+mn-cs"/>
        </a:defRPr>
      </a:lvl3pPr>
      <a:lvl4pPr marL="2133547" indent="-304792" algn="l" defTabSz="1219170" rtl="0" eaLnBrk="1" latinLnBrk="0" hangingPunct="1">
        <a:spcBef>
          <a:spcPct val="20000"/>
        </a:spcBef>
        <a:buClr>
          <a:srgbClr val="EFBA25"/>
        </a:buClr>
        <a:buSzPct val="125000"/>
        <a:buFont typeface="Wingdings" panose="05000000000000000000" pitchFamily="2" charset="2"/>
        <a:buChar char="§"/>
        <a:defRPr sz="2800" kern="1200" baseline="0">
          <a:solidFill>
            <a:schemeClr val="tx1"/>
          </a:solidFill>
          <a:latin typeface="Calibri" panose="020F0502020204030204" pitchFamily="34" charset="0"/>
          <a:ea typeface="Source Sans Pro" panose="020B0503030403020204" pitchFamily="34" charset="0"/>
          <a:cs typeface="+mn-cs"/>
        </a:defRPr>
      </a:lvl4pPr>
      <a:lvl5pPr marL="2743131" indent="-304792" algn="l" defTabSz="1219170" rtl="0" eaLnBrk="1" latinLnBrk="0" hangingPunct="1">
        <a:spcBef>
          <a:spcPct val="20000"/>
        </a:spcBef>
        <a:buClr>
          <a:srgbClr val="AED5A9"/>
        </a:buClr>
        <a:buSzPct val="125000"/>
        <a:buFont typeface="Wingdings" panose="05000000000000000000" pitchFamily="2" charset="2"/>
        <a:buChar char="§"/>
        <a:defRPr sz="2800" kern="1200" baseline="0">
          <a:solidFill>
            <a:schemeClr val="tx1"/>
          </a:solidFill>
          <a:latin typeface="Calibri" panose="020F0502020204030204" pitchFamily="34" charset="0"/>
          <a:ea typeface="Source Sans Pro" panose="020B0503030403020204" pitchFamily="34" charset="0"/>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nl.dreamstime.com/van-de-het-orgaananatomie-nierenpictogram-menselijke-gezondheidszorg-medische-concept-nier-systeem-witte-achtergrond-image142913054" TargetMode="External"/><Relationship Id="rId3" Type="http://schemas.openxmlformats.org/officeDocument/2006/relationships/image" Target="../media/image14.jpeg"/><Relationship Id="rId7"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fineartamerica.com/featured/kidney-dialysis-machine-paul-woottonscience-photo-library.html" TargetMode="External"/><Relationship Id="rId5" Type="http://schemas.openxmlformats.org/officeDocument/2006/relationships/image" Target="../media/image16.jpg"/><Relationship Id="rId10" Type="http://schemas.openxmlformats.org/officeDocument/2006/relationships/hyperlink" Target="https://www.nve.nl/wijziging-bijbetalingsregeling-voor-medicatie-per-1-januari-2019/" TargetMode="External"/><Relationship Id="rId4" Type="http://schemas.openxmlformats.org/officeDocument/2006/relationships/image" Target="../media/image15.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hyperlink" Target="https://nursingclio.org/2020/04/28/ordinary-death-in-a-pandemic/"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nl.dreamstime.com/van-de-het-orgaananatomie-nierenpictogram-menselijke-gezondheidszorg-medische-concept-nier-systeem-witte-achtergrond-image142913054"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3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nl.dreamstime.com/van-de-het-orgaananatomie-nierenpictogram-menselijke-gezondheidszorg-medische-concept-nier-systeem-witte-achtergrond-image142913054" TargetMode="External"/><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nl.dreamstime.com/van-de-het-orgaananatomie-nierenpictogram-menselijke-gezondheidszorg-medische-concept-nier-systeem-witte-achtergrond-image142913054"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3CE81D2-1A09-4A6B-A2C6-5602B67CEA02}"/>
              </a:ext>
            </a:extLst>
          </p:cNvPr>
          <p:cNvSpPr>
            <a:spLocks noGrp="1"/>
          </p:cNvSpPr>
          <p:nvPr>
            <p:ph type="title"/>
          </p:nvPr>
        </p:nvSpPr>
        <p:spPr/>
        <p:txBody>
          <a:bodyPr>
            <a:normAutofit/>
          </a:bodyPr>
          <a:lstStyle/>
          <a:p>
            <a:r>
              <a:rPr lang="nl-NL"/>
              <a:t>Alles wat u wilt weten over het levenseinde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4705C-0C28-4906-A415-2D6A1BAE7674}"/>
              </a:ext>
            </a:extLst>
          </p:cNvPr>
          <p:cNvSpPr>
            <a:spLocks noGrp="1"/>
          </p:cNvSpPr>
          <p:nvPr>
            <p:ph type="title"/>
          </p:nvPr>
        </p:nvSpPr>
        <p:spPr/>
        <p:txBody>
          <a:bodyPr>
            <a:normAutofit/>
          </a:bodyPr>
          <a:lstStyle/>
          <a:p>
            <a:r>
              <a:rPr lang="nl-NL"/>
              <a:t>Behandelingsovereenkomst</a:t>
            </a:r>
          </a:p>
        </p:txBody>
      </p:sp>
      <p:sp>
        <p:nvSpPr>
          <p:cNvPr id="4" name="Tijdelijke aanduiding voor inhoud 3">
            <a:extLst>
              <a:ext uri="{FF2B5EF4-FFF2-40B4-BE49-F238E27FC236}">
                <a16:creationId xmlns:a16="http://schemas.microsoft.com/office/drawing/2014/main" id="{FFC5EED7-402E-497D-BFB0-FCA44B68CD1D}"/>
              </a:ext>
            </a:extLst>
          </p:cNvPr>
          <p:cNvSpPr>
            <a:spLocks noGrp="1"/>
          </p:cNvSpPr>
          <p:nvPr>
            <p:ph sz="quarter" idx="10"/>
          </p:nvPr>
        </p:nvSpPr>
        <p:spPr>
          <a:xfrm>
            <a:off x="890427" y="1435850"/>
            <a:ext cx="7200000" cy="5040000"/>
          </a:xfrm>
        </p:spPr>
        <p:txBody>
          <a:bodyPr>
            <a:normAutofit/>
          </a:bodyPr>
          <a:lstStyle/>
          <a:p>
            <a:r>
              <a:rPr lang="nl-NL" sz="3200" dirty="0"/>
              <a:t>Goede voorlichting </a:t>
            </a:r>
          </a:p>
          <a:p>
            <a:r>
              <a:rPr lang="nl-NL" sz="3200" dirty="0"/>
              <a:t>Recht afzien van een behandeling</a:t>
            </a:r>
          </a:p>
          <a:p>
            <a:r>
              <a:rPr lang="nl-NL" sz="3200" dirty="0"/>
              <a:t>Besluiten stoppen behandeling</a:t>
            </a:r>
          </a:p>
          <a:p>
            <a:pPr lvl="1"/>
            <a:r>
              <a:rPr lang="nl-NL" sz="2800" dirty="0"/>
              <a:t>Kwaliteit van leven</a:t>
            </a:r>
          </a:p>
          <a:p>
            <a:endParaRPr lang="nl-NL" sz="3200" dirty="0"/>
          </a:p>
        </p:txBody>
      </p:sp>
      <p:pic>
        <p:nvPicPr>
          <p:cNvPr id="7" name="Tijdelijke aanduiding voor afbeelding 6" descr="Afbeelding met persoon, person, vasthouden, kamer&#10;&#10;Automatisch gegenereerde beschrijving">
            <a:extLst>
              <a:ext uri="{FF2B5EF4-FFF2-40B4-BE49-F238E27FC236}">
                <a16:creationId xmlns:a16="http://schemas.microsoft.com/office/drawing/2014/main" id="{322FC049-17E3-476D-BF19-C2D68C1FB11F}"/>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6762" r="6762"/>
          <a:stretch/>
        </p:blipFill>
        <p:spPr/>
      </p:pic>
      <p:pic>
        <p:nvPicPr>
          <p:cNvPr id="9" name="Tijdelijke aanduiding voor afbeelding 8" descr="Afbeelding met persoon, person, kijken, zitten&#10;&#10;Automatisch gegenereerde beschrijving">
            <a:extLst>
              <a:ext uri="{FF2B5EF4-FFF2-40B4-BE49-F238E27FC236}">
                <a16:creationId xmlns:a16="http://schemas.microsoft.com/office/drawing/2014/main" id="{528CF839-844D-4B14-B35A-933962407781}"/>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t="23981" b="23981"/>
          <a:stretch/>
        </p:blipFill>
        <p:spPr/>
      </p:pic>
      <p:pic>
        <p:nvPicPr>
          <p:cNvPr id="5" name="Afbeelding 4" descr="Afbeelding met machine">
            <a:extLst>
              <a:ext uri="{FF2B5EF4-FFF2-40B4-BE49-F238E27FC236}">
                <a16:creationId xmlns:a16="http://schemas.microsoft.com/office/drawing/2014/main" id="{497B3003-D86E-B607-E1E7-77740C7017C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41601" y="3955850"/>
            <a:ext cx="2587752" cy="2743200"/>
          </a:xfrm>
          <a:prstGeom prst="rect">
            <a:avLst/>
          </a:prstGeom>
        </p:spPr>
      </p:pic>
      <p:pic>
        <p:nvPicPr>
          <p:cNvPr id="6" name="Afbeelding 5" descr="Afbeelding met Kinderkunst, botten, tekening, illustratie">
            <a:extLst>
              <a:ext uri="{FF2B5EF4-FFF2-40B4-BE49-F238E27FC236}">
                <a16:creationId xmlns:a16="http://schemas.microsoft.com/office/drawing/2014/main" id="{A2E8C232-F8A3-4A73-19D9-564A83FD255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58954" y="4556773"/>
            <a:ext cx="2270179" cy="2270179"/>
          </a:xfrm>
          <a:prstGeom prst="rect">
            <a:avLst/>
          </a:prstGeom>
        </p:spPr>
      </p:pic>
      <p:pic>
        <p:nvPicPr>
          <p:cNvPr id="12" name="Afbeelding 11" descr="Afbeelding met drug, Geneesmiddel, medicijn, pil">
            <a:extLst>
              <a:ext uri="{FF2B5EF4-FFF2-40B4-BE49-F238E27FC236}">
                <a16:creationId xmlns:a16="http://schemas.microsoft.com/office/drawing/2014/main" id="{FB8D8299-3F1A-EA63-BF3E-65D91CDC41C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497069" y="3450623"/>
            <a:ext cx="2490889" cy="1747181"/>
          </a:xfrm>
          <a:prstGeom prst="rect">
            <a:avLst/>
          </a:prstGeom>
        </p:spPr>
      </p:pic>
    </p:spTree>
    <p:extLst>
      <p:ext uri="{BB962C8B-B14F-4D97-AF65-F5344CB8AC3E}">
        <p14:creationId xmlns:p14="http://schemas.microsoft.com/office/powerpoint/2010/main" val="351028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525F0E0-27F5-9848-92A9-AD8BCAAE4C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22" y="-171400"/>
            <a:ext cx="12134678" cy="7319086"/>
          </a:xfrm>
          <a:prstGeom prst="rect">
            <a:avLst/>
          </a:prstGeom>
        </p:spPr>
      </p:pic>
      <p:sp>
        <p:nvSpPr>
          <p:cNvPr id="2" name="Titel 1">
            <a:extLst>
              <a:ext uri="{FF2B5EF4-FFF2-40B4-BE49-F238E27FC236}">
                <a16:creationId xmlns:a16="http://schemas.microsoft.com/office/drawing/2014/main" id="{C73ADFED-B761-42C6-B9C5-B4BD9571453E}"/>
              </a:ext>
            </a:extLst>
          </p:cNvPr>
          <p:cNvSpPr>
            <a:spLocks noGrp="1"/>
          </p:cNvSpPr>
          <p:nvPr>
            <p:ph type="title"/>
          </p:nvPr>
        </p:nvSpPr>
        <p:spPr/>
        <p:txBody>
          <a:bodyPr/>
          <a:lstStyle/>
          <a:p>
            <a:r>
              <a:rPr lang="nl-NL" dirty="0"/>
              <a:t>3. (</a:t>
            </a:r>
            <a:r>
              <a:rPr lang="nl-NL" sz="6000" dirty="0"/>
              <a:t>Bewust stoppen </a:t>
            </a:r>
            <a:br>
              <a:rPr lang="nl-NL" sz="6000" dirty="0"/>
            </a:br>
            <a:r>
              <a:rPr lang="nl-NL" sz="6000" dirty="0"/>
              <a:t>met eten en drinken)</a:t>
            </a:r>
          </a:p>
        </p:txBody>
      </p:sp>
      <p:pic>
        <p:nvPicPr>
          <p:cNvPr id="5" name="Afbeelding 4">
            <a:extLst>
              <a:ext uri="{FF2B5EF4-FFF2-40B4-BE49-F238E27FC236}">
                <a16:creationId xmlns:a16="http://schemas.microsoft.com/office/drawing/2014/main" id="{071B5CE4-411A-6C41-AEF6-A75584CA1C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3222" y="227729"/>
            <a:ext cx="898357" cy="887128"/>
          </a:xfrm>
          <a:prstGeom prst="rect">
            <a:avLst/>
          </a:prstGeom>
        </p:spPr>
      </p:pic>
    </p:spTree>
    <p:extLst>
      <p:ext uri="{BB962C8B-B14F-4D97-AF65-F5344CB8AC3E}">
        <p14:creationId xmlns:p14="http://schemas.microsoft.com/office/powerpoint/2010/main" val="118354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A21C9-5CE0-4E9A-9AB2-7213137E5BFD}"/>
              </a:ext>
            </a:extLst>
          </p:cNvPr>
          <p:cNvSpPr>
            <a:spLocks noGrp="1"/>
          </p:cNvSpPr>
          <p:nvPr>
            <p:ph type="title"/>
          </p:nvPr>
        </p:nvSpPr>
        <p:spPr/>
        <p:txBody>
          <a:bodyPr/>
          <a:lstStyle/>
          <a:p>
            <a:r>
              <a:rPr lang="nl-NL" dirty="0"/>
              <a:t>(Stoppen met eten en drinken)</a:t>
            </a:r>
          </a:p>
        </p:txBody>
      </p:sp>
      <p:sp>
        <p:nvSpPr>
          <p:cNvPr id="3" name="Tijdelijke aanduiding voor inhoud 2">
            <a:extLst>
              <a:ext uri="{FF2B5EF4-FFF2-40B4-BE49-F238E27FC236}">
                <a16:creationId xmlns:a16="http://schemas.microsoft.com/office/drawing/2014/main" id="{5911F1CE-D8A9-4A61-B1D3-EEB27371750C}"/>
              </a:ext>
            </a:extLst>
          </p:cNvPr>
          <p:cNvSpPr>
            <a:spLocks noGrp="1"/>
          </p:cNvSpPr>
          <p:nvPr>
            <p:ph sz="quarter" idx="10"/>
          </p:nvPr>
        </p:nvSpPr>
        <p:spPr/>
        <p:txBody>
          <a:bodyPr vert="horz" lIns="91440" tIns="45720" rIns="91440" bIns="45720" rtlCol="0" anchor="t">
            <a:normAutofit fontScale="92500"/>
          </a:bodyPr>
          <a:lstStyle/>
          <a:p>
            <a:pPr marL="456565" indent="-456565"/>
            <a:r>
              <a:rPr lang="nl-NL" dirty="0">
                <a:latin typeface="Calibri"/>
                <a:cs typeface="Calibri"/>
              </a:rPr>
              <a:t>Sterke wil en zwak gestel</a:t>
            </a:r>
            <a:endParaRPr lang="nl-NL" dirty="0"/>
          </a:p>
          <a:p>
            <a:pPr marL="456565" indent="-456565"/>
            <a:r>
              <a:rPr lang="nl-NL" dirty="0">
                <a:latin typeface="Calibri"/>
                <a:cs typeface="Calibri"/>
              </a:rPr>
              <a:t>Begeleid door arts</a:t>
            </a:r>
          </a:p>
          <a:p>
            <a:pPr marL="456565" indent="-456565"/>
            <a:r>
              <a:rPr lang="nl-NL" dirty="0">
                <a:latin typeface="Calibri"/>
                <a:cs typeface="Calibri"/>
              </a:rPr>
              <a:t>Samen met naasten en (wijk)verpleging</a:t>
            </a:r>
          </a:p>
          <a:p>
            <a:pPr marL="456565" indent="-456565"/>
            <a:r>
              <a:rPr lang="nl-NL" dirty="0">
                <a:latin typeface="Calibri"/>
                <a:cs typeface="Calibri"/>
              </a:rPr>
              <a:t>Natuurlijk proces</a:t>
            </a:r>
          </a:p>
          <a:p>
            <a:pPr marL="456565" indent="-456565"/>
            <a:r>
              <a:rPr lang="nl-NL" dirty="0">
                <a:latin typeface="Calibri"/>
                <a:cs typeface="Calibri"/>
              </a:rPr>
              <a:t>Regie in eigen hand</a:t>
            </a:r>
          </a:p>
          <a:p>
            <a:pPr marL="456565" indent="-456565"/>
            <a:r>
              <a:rPr lang="nl-NL" dirty="0">
                <a:latin typeface="Calibri"/>
                <a:cs typeface="Calibri"/>
              </a:rPr>
              <a:t>Brochure ‘</a:t>
            </a:r>
            <a:r>
              <a:rPr lang="nl-NL" i="1" dirty="0">
                <a:latin typeface="Calibri"/>
                <a:cs typeface="Calibri"/>
              </a:rPr>
              <a:t>Bewust stoppen met eten en drinken</a:t>
            </a:r>
            <a:r>
              <a:rPr lang="nl-NL" dirty="0">
                <a:latin typeface="Calibri"/>
                <a:cs typeface="Calibri"/>
              </a:rPr>
              <a:t>’</a:t>
            </a:r>
          </a:p>
          <a:p>
            <a:pPr marL="456565" indent="-456565"/>
            <a:endParaRPr lang="nl-NL" dirty="0">
              <a:latin typeface="Calibri"/>
              <a:cs typeface="Calibri"/>
            </a:endParaRPr>
          </a:p>
          <a:p>
            <a:pPr marL="456565" indent="-456565"/>
            <a:r>
              <a:rPr lang="nl-NL" dirty="0">
                <a:latin typeface="Calibri"/>
                <a:cs typeface="Calibri"/>
              </a:rPr>
              <a:t>Eigenlijk niet geschikt voor nierpatiënten</a:t>
            </a:r>
            <a:endParaRPr lang="nl-NL" dirty="0">
              <a:cs typeface="Calibri"/>
            </a:endParaRPr>
          </a:p>
          <a:p>
            <a:pPr marL="456565" indent="-456565"/>
            <a:endParaRPr lang="nl-NL" dirty="0">
              <a:cs typeface="Calibri" panose="020F0502020204030204" pitchFamily="34" charset="0"/>
            </a:endParaRPr>
          </a:p>
        </p:txBody>
      </p:sp>
      <p:pic>
        <p:nvPicPr>
          <p:cNvPr id="5" name="Afbeelding 4">
            <a:extLst>
              <a:ext uri="{FF2B5EF4-FFF2-40B4-BE49-F238E27FC236}">
                <a16:creationId xmlns:a16="http://schemas.microsoft.com/office/drawing/2014/main" id="{7B723CD8-1C4E-FA41-875D-E3597E01C3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0256" y="1453406"/>
            <a:ext cx="3593485" cy="2336400"/>
          </a:xfrm>
          <a:prstGeom prst="rect">
            <a:avLst/>
          </a:prstGeom>
        </p:spPr>
      </p:pic>
      <p:pic>
        <p:nvPicPr>
          <p:cNvPr id="8" name="Afbeelding 7">
            <a:extLst>
              <a:ext uri="{FF2B5EF4-FFF2-40B4-BE49-F238E27FC236}">
                <a16:creationId xmlns:a16="http://schemas.microsoft.com/office/drawing/2014/main" id="{16CCEAA7-EC3B-DD45-BF11-64BF429618D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444091" y="3968178"/>
            <a:ext cx="3505200" cy="2336800"/>
          </a:xfrm>
          <a:prstGeom prst="rect">
            <a:avLst/>
          </a:prstGeom>
        </p:spPr>
      </p:pic>
    </p:spTree>
    <p:extLst>
      <p:ext uri="{BB962C8B-B14F-4D97-AF65-F5344CB8AC3E}">
        <p14:creationId xmlns:p14="http://schemas.microsoft.com/office/powerpoint/2010/main" val="2120830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385CF90-999F-1341-8AE3-8F50CDF802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200" y="0"/>
            <a:ext cx="12384560" cy="6801023"/>
          </a:xfrm>
          <a:prstGeom prst="rect">
            <a:avLst/>
          </a:prstGeom>
        </p:spPr>
      </p:pic>
      <p:sp>
        <p:nvSpPr>
          <p:cNvPr id="2" name="Titel 1">
            <a:extLst>
              <a:ext uri="{FF2B5EF4-FFF2-40B4-BE49-F238E27FC236}">
                <a16:creationId xmlns:a16="http://schemas.microsoft.com/office/drawing/2014/main" id="{10A11049-57F2-4AF4-AA83-ACEFEE4510C5}"/>
              </a:ext>
            </a:extLst>
          </p:cNvPr>
          <p:cNvSpPr>
            <a:spLocks noGrp="1"/>
          </p:cNvSpPr>
          <p:nvPr>
            <p:ph type="title"/>
          </p:nvPr>
        </p:nvSpPr>
        <p:spPr>
          <a:xfrm>
            <a:off x="552200" y="1609881"/>
            <a:ext cx="10972800" cy="1143000"/>
          </a:xfrm>
        </p:spPr>
        <p:txBody>
          <a:bodyPr/>
          <a:lstStyle/>
          <a:p>
            <a:r>
              <a:rPr lang="nl-NL" sz="6600" dirty="0">
                <a:latin typeface="Rockwell"/>
              </a:rPr>
              <a:t>4. Palliatieve sedatie</a:t>
            </a:r>
          </a:p>
        </p:txBody>
      </p:sp>
      <p:pic>
        <p:nvPicPr>
          <p:cNvPr id="5" name="Afbeelding 4">
            <a:extLst>
              <a:ext uri="{FF2B5EF4-FFF2-40B4-BE49-F238E27FC236}">
                <a16:creationId xmlns:a16="http://schemas.microsoft.com/office/drawing/2014/main" id="{4B00786A-2CF2-CE44-8C1F-E713EBB782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3222" y="227729"/>
            <a:ext cx="898357" cy="887128"/>
          </a:xfrm>
          <a:prstGeom prst="rect">
            <a:avLst/>
          </a:prstGeom>
        </p:spPr>
      </p:pic>
    </p:spTree>
    <p:extLst>
      <p:ext uri="{BB962C8B-B14F-4D97-AF65-F5344CB8AC3E}">
        <p14:creationId xmlns:p14="http://schemas.microsoft.com/office/powerpoint/2010/main" val="743815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CFE87-1B8E-43EC-88A9-8BEB8B123FDF}"/>
              </a:ext>
            </a:extLst>
          </p:cNvPr>
          <p:cNvSpPr>
            <a:spLocks noGrp="1"/>
          </p:cNvSpPr>
          <p:nvPr>
            <p:ph type="title"/>
          </p:nvPr>
        </p:nvSpPr>
        <p:spPr/>
        <p:txBody>
          <a:bodyPr/>
          <a:lstStyle/>
          <a:p>
            <a:r>
              <a:rPr lang="nl-NL" dirty="0">
                <a:latin typeface="Rockwell"/>
              </a:rPr>
              <a:t>NB Palliatieve zorg</a:t>
            </a:r>
          </a:p>
        </p:txBody>
      </p:sp>
      <p:sp>
        <p:nvSpPr>
          <p:cNvPr id="3" name="Tijdelijke aanduiding voor inhoud 2">
            <a:extLst>
              <a:ext uri="{FF2B5EF4-FFF2-40B4-BE49-F238E27FC236}">
                <a16:creationId xmlns:a16="http://schemas.microsoft.com/office/drawing/2014/main" id="{76074026-B3F8-4F86-BAD2-4EF559A37C38}"/>
              </a:ext>
            </a:extLst>
          </p:cNvPr>
          <p:cNvSpPr>
            <a:spLocks noGrp="1"/>
          </p:cNvSpPr>
          <p:nvPr>
            <p:ph sz="quarter" idx="10"/>
          </p:nvPr>
        </p:nvSpPr>
        <p:spPr>
          <a:xfrm>
            <a:off x="890427" y="1543361"/>
            <a:ext cx="7200000" cy="5040000"/>
          </a:xfrm>
        </p:spPr>
        <p:txBody>
          <a:bodyPr vert="horz" lIns="91440" tIns="45720" rIns="91440" bIns="45720" rtlCol="0" anchor="t">
            <a:normAutofit/>
          </a:bodyPr>
          <a:lstStyle/>
          <a:p>
            <a:pPr marL="456565" indent="-456565"/>
            <a:r>
              <a:rPr lang="nl-NL" noProof="0" dirty="0"/>
              <a:t>Doel: bevorderen levenskwaliteit in de laatste levensfase</a:t>
            </a:r>
          </a:p>
          <a:p>
            <a:pPr marL="456565" indent="-456565"/>
            <a:r>
              <a:rPr lang="nl-NL" dirty="0"/>
              <a:t>Verlichten / behandelen van pijn en symptomen van lichamelijke, psychosociale en spirituele aard (patiënt en omgeving)</a:t>
            </a:r>
          </a:p>
          <a:p>
            <a:pPr marL="456565" indent="-456565"/>
            <a:endParaRPr lang="nl-NL" noProof="0" dirty="0"/>
          </a:p>
          <a:p>
            <a:pPr marL="989951" lvl="1" indent="-456565"/>
            <a:r>
              <a:rPr lang="nl-NL" dirty="0" err="1"/>
              <a:t>advanced</a:t>
            </a:r>
            <a:r>
              <a:rPr lang="nl-NL" dirty="0"/>
              <a:t> care planning</a:t>
            </a:r>
          </a:p>
          <a:p>
            <a:pPr marL="989951" lvl="1" indent="-456565"/>
            <a:r>
              <a:rPr lang="nl-NL" dirty="0"/>
              <a:t>thuis / hospice</a:t>
            </a:r>
            <a:endParaRPr lang="nl-NL" noProof="0" dirty="0"/>
          </a:p>
        </p:txBody>
      </p:sp>
      <p:pic>
        <p:nvPicPr>
          <p:cNvPr id="5" name="Tijdelijke aanduiding voor afbeelding 8">
            <a:extLst>
              <a:ext uri="{FF2B5EF4-FFF2-40B4-BE49-F238E27FC236}">
                <a16:creationId xmlns:a16="http://schemas.microsoft.com/office/drawing/2014/main" id="{D65FB1BE-958E-4E80-A353-C2D7DA469EF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97874" y="4159250"/>
            <a:ext cx="3592800" cy="2336400"/>
          </a:xfrm>
          <a:prstGeom prst="rect">
            <a:avLst/>
          </a:prstGeom>
        </p:spPr>
      </p:pic>
      <p:pic>
        <p:nvPicPr>
          <p:cNvPr id="7" name="Afbeelding 6" descr="Afbeelding met persoon, vinger, nagel, hand">
            <a:extLst>
              <a:ext uri="{FF2B5EF4-FFF2-40B4-BE49-F238E27FC236}">
                <a16:creationId xmlns:a16="http://schemas.microsoft.com/office/drawing/2014/main" id="{AD4FE59F-1D48-66C6-C611-211EE44B514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24193" y="1476058"/>
            <a:ext cx="3666481" cy="2444321"/>
          </a:xfrm>
          <a:prstGeom prst="rect">
            <a:avLst/>
          </a:prstGeom>
        </p:spPr>
      </p:pic>
    </p:spTree>
    <p:extLst>
      <p:ext uri="{BB962C8B-B14F-4D97-AF65-F5344CB8AC3E}">
        <p14:creationId xmlns:p14="http://schemas.microsoft.com/office/powerpoint/2010/main" val="32466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CFE87-1B8E-43EC-88A9-8BEB8B123FDF}"/>
              </a:ext>
            </a:extLst>
          </p:cNvPr>
          <p:cNvSpPr>
            <a:spLocks noGrp="1"/>
          </p:cNvSpPr>
          <p:nvPr>
            <p:ph type="title"/>
          </p:nvPr>
        </p:nvSpPr>
        <p:spPr/>
        <p:txBody>
          <a:bodyPr/>
          <a:lstStyle/>
          <a:p>
            <a:r>
              <a:rPr lang="nl-NL" dirty="0">
                <a:latin typeface="Rockwell"/>
              </a:rPr>
              <a:t>Palliatieve sedatie</a:t>
            </a:r>
          </a:p>
        </p:txBody>
      </p:sp>
      <p:sp>
        <p:nvSpPr>
          <p:cNvPr id="3" name="Tijdelijke aanduiding voor inhoud 2">
            <a:extLst>
              <a:ext uri="{FF2B5EF4-FFF2-40B4-BE49-F238E27FC236}">
                <a16:creationId xmlns:a16="http://schemas.microsoft.com/office/drawing/2014/main" id="{76074026-B3F8-4F86-BAD2-4EF559A37C38}"/>
              </a:ext>
            </a:extLst>
          </p:cNvPr>
          <p:cNvSpPr>
            <a:spLocks noGrp="1"/>
          </p:cNvSpPr>
          <p:nvPr>
            <p:ph sz="quarter" idx="10"/>
          </p:nvPr>
        </p:nvSpPr>
        <p:spPr>
          <a:xfrm>
            <a:off x="890427" y="1543361"/>
            <a:ext cx="7200000" cy="5040000"/>
          </a:xfrm>
        </p:spPr>
        <p:txBody>
          <a:bodyPr vert="horz" lIns="91440" tIns="45720" rIns="91440" bIns="45720" rtlCol="0" anchor="t">
            <a:normAutofit/>
          </a:bodyPr>
          <a:lstStyle/>
          <a:p>
            <a:pPr marL="456565" indent="-456565"/>
            <a:r>
              <a:rPr lang="nl-NL" noProof="0" dirty="0"/>
              <a:t>Doel: het lijden van de patiënt in de laatste (terminale) levensfase te verlichten</a:t>
            </a:r>
          </a:p>
          <a:p>
            <a:pPr marL="456565" indent="-456565"/>
            <a:r>
              <a:rPr lang="nl-NL" dirty="0">
                <a:latin typeface="Calibri"/>
                <a:cs typeface="Calibri"/>
              </a:rPr>
              <a:t>Verlagen van het bewustzijn (sedatie)</a:t>
            </a:r>
          </a:p>
          <a:p>
            <a:pPr marL="989951" lvl="1" indent="-456565"/>
            <a:r>
              <a:rPr lang="nl-NL" dirty="0">
                <a:latin typeface="Calibri"/>
                <a:cs typeface="Calibri"/>
              </a:rPr>
              <a:t>Slaapmiddel</a:t>
            </a:r>
          </a:p>
          <a:p>
            <a:pPr marL="989951" lvl="1" indent="-456565"/>
            <a:r>
              <a:rPr lang="nl-NL" dirty="0">
                <a:latin typeface="Calibri"/>
                <a:cs typeface="Calibri"/>
              </a:rPr>
              <a:t>Pijnbestrijding</a:t>
            </a:r>
          </a:p>
          <a:p>
            <a:pPr marL="989951" lvl="1" indent="-456565"/>
            <a:r>
              <a:rPr lang="nl-NL" dirty="0">
                <a:latin typeface="Calibri"/>
                <a:cs typeface="Calibri"/>
              </a:rPr>
              <a:t>Geen vocht, geen voeding</a:t>
            </a:r>
          </a:p>
          <a:p>
            <a:pPr marL="456565" indent="-456565"/>
            <a:endParaRPr lang="nl-NL" dirty="0">
              <a:latin typeface="Calibri"/>
              <a:cs typeface="Calibri"/>
            </a:endParaRPr>
          </a:p>
          <a:p>
            <a:pPr marL="989951" lvl="1" indent="-456565"/>
            <a:r>
              <a:rPr lang="nl-NL" sz="3200" dirty="0">
                <a:latin typeface="Calibri"/>
                <a:cs typeface="Calibri"/>
              </a:rPr>
              <a:t>Normaal medisch handelen</a:t>
            </a:r>
            <a:endParaRPr lang="nl-NL" sz="3200" dirty="0">
              <a:cs typeface="Calibri"/>
            </a:endParaRPr>
          </a:p>
        </p:txBody>
      </p:sp>
      <p:pic>
        <p:nvPicPr>
          <p:cNvPr id="4" name="Tijdelijke aanduiding voor afbeelding 30">
            <a:extLst>
              <a:ext uri="{FF2B5EF4-FFF2-40B4-BE49-F238E27FC236}">
                <a16:creationId xmlns:a16="http://schemas.microsoft.com/office/drawing/2014/main" id="{58AAB38C-5E85-470F-ACBB-E980BD57A6D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97874" y="1462088"/>
            <a:ext cx="3592800" cy="2336400"/>
          </a:xfrm>
          <a:prstGeom prst="rect">
            <a:avLst/>
          </a:prstGeom>
        </p:spPr>
      </p:pic>
      <p:pic>
        <p:nvPicPr>
          <p:cNvPr id="5" name="Tijdelijke aanduiding voor afbeelding 8">
            <a:extLst>
              <a:ext uri="{FF2B5EF4-FFF2-40B4-BE49-F238E27FC236}">
                <a16:creationId xmlns:a16="http://schemas.microsoft.com/office/drawing/2014/main" id="{D65FB1BE-958E-4E80-A353-C2D7DA469EF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97874" y="4159250"/>
            <a:ext cx="3592800" cy="2336400"/>
          </a:xfrm>
          <a:prstGeom prst="rect">
            <a:avLst/>
          </a:prstGeom>
        </p:spPr>
      </p:pic>
    </p:spTree>
    <p:extLst>
      <p:ext uri="{BB962C8B-B14F-4D97-AF65-F5344CB8AC3E}">
        <p14:creationId xmlns:p14="http://schemas.microsoft.com/office/powerpoint/2010/main" val="274145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CFE87-1B8E-43EC-88A9-8BEB8B123FDF}"/>
              </a:ext>
            </a:extLst>
          </p:cNvPr>
          <p:cNvSpPr>
            <a:spLocks noGrp="1"/>
          </p:cNvSpPr>
          <p:nvPr>
            <p:ph type="title"/>
          </p:nvPr>
        </p:nvSpPr>
        <p:spPr/>
        <p:txBody>
          <a:bodyPr/>
          <a:lstStyle/>
          <a:p>
            <a:r>
              <a:rPr lang="nl-NL" dirty="0">
                <a:latin typeface="Rockwell"/>
              </a:rPr>
              <a:t>Palliatieve sedatie</a:t>
            </a:r>
          </a:p>
        </p:txBody>
      </p:sp>
      <p:sp>
        <p:nvSpPr>
          <p:cNvPr id="3" name="Tijdelijke aanduiding voor inhoud 2">
            <a:extLst>
              <a:ext uri="{FF2B5EF4-FFF2-40B4-BE49-F238E27FC236}">
                <a16:creationId xmlns:a16="http://schemas.microsoft.com/office/drawing/2014/main" id="{76074026-B3F8-4F86-BAD2-4EF559A37C38}"/>
              </a:ext>
            </a:extLst>
          </p:cNvPr>
          <p:cNvSpPr>
            <a:spLocks noGrp="1"/>
          </p:cNvSpPr>
          <p:nvPr>
            <p:ph sz="quarter" idx="10"/>
          </p:nvPr>
        </p:nvSpPr>
        <p:spPr/>
        <p:txBody>
          <a:bodyPr vert="horz" lIns="91440" tIns="45720" rIns="91440" bIns="45720" rtlCol="0" anchor="t">
            <a:normAutofit/>
          </a:bodyPr>
          <a:lstStyle/>
          <a:p>
            <a:pPr marL="456565" indent="-456565"/>
            <a:r>
              <a:rPr lang="nl-NL" dirty="0"/>
              <a:t>Levensverwachting maximaal 2 weken</a:t>
            </a:r>
          </a:p>
          <a:p>
            <a:pPr marL="456565" indent="-456565"/>
            <a:r>
              <a:rPr lang="nl-NL" dirty="0"/>
              <a:t>Niet meer te bestrijden symptomen (pijn, onrust, angst)</a:t>
            </a:r>
            <a:endParaRPr lang="nl-NL" dirty="0">
              <a:cs typeface="Calibri" panose="020F0502020204030204" pitchFamily="34" charset="0"/>
            </a:endParaRPr>
          </a:p>
          <a:p>
            <a:pPr marL="456565" indent="-456565"/>
            <a:r>
              <a:rPr lang="nl-NL" dirty="0">
                <a:latin typeface="Calibri"/>
                <a:cs typeface="Calibri"/>
              </a:rPr>
              <a:t>Verlagen van het bewustzijn </a:t>
            </a:r>
            <a:endParaRPr lang="nl-NL" dirty="0">
              <a:cs typeface="Calibri"/>
            </a:endParaRPr>
          </a:p>
          <a:p>
            <a:pPr marL="456565" indent="-456565"/>
            <a:r>
              <a:rPr lang="nl-NL" dirty="0"/>
              <a:t>Patiënt overlijdt aan de onderliggende ziekte</a:t>
            </a:r>
            <a:endParaRPr lang="nl-NL" dirty="0">
              <a:cs typeface="Calibri" panose="020F0502020204030204" pitchFamily="34" charset="0"/>
            </a:endParaRPr>
          </a:p>
          <a:p>
            <a:pPr marL="456565" indent="-456565"/>
            <a:r>
              <a:rPr lang="nl-NL" dirty="0">
                <a:latin typeface="Calibri"/>
                <a:cs typeface="Calibri"/>
              </a:rPr>
              <a:t>Overlijden kan uren tot dagen duren</a:t>
            </a:r>
          </a:p>
          <a:p>
            <a:pPr marL="456565" indent="-456565"/>
            <a:r>
              <a:rPr lang="nl-NL" dirty="0"/>
              <a:t>Natuurlijk overlijden</a:t>
            </a:r>
            <a:endParaRPr lang="nl-NL" dirty="0">
              <a:cs typeface="Calibri" panose="020F0502020204030204" pitchFamily="34" charset="0"/>
            </a:endParaRPr>
          </a:p>
        </p:txBody>
      </p:sp>
      <p:pic>
        <p:nvPicPr>
          <p:cNvPr id="4" name="Tijdelijke aanduiding voor afbeelding 30">
            <a:extLst>
              <a:ext uri="{FF2B5EF4-FFF2-40B4-BE49-F238E27FC236}">
                <a16:creationId xmlns:a16="http://schemas.microsoft.com/office/drawing/2014/main" id="{58AAB38C-5E85-470F-ACBB-E980BD57A6D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97874" y="1462088"/>
            <a:ext cx="3592800" cy="2336400"/>
          </a:xfrm>
          <a:prstGeom prst="rect">
            <a:avLst/>
          </a:prstGeom>
        </p:spPr>
      </p:pic>
      <p:pic>
        <p:nvPicPr>
          <p:cNvPr id="5" name="Tijdelijke aanduiding voor afbeelding 8">
            <a:extLst>
              <a:ext uri="{FF2B5EF4-FFF2-40B4-BE49-F238E27FC236}">
                <a16:creationId xmlns:a16="http://schemas.microsoft.com/office/drawing/2014/main" id="{D65FB1BE-958E-4E80-A353-C2D7DA469EF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97874" y="4159250"/>
            <a:ext cx="3592800" cy="2336400"/>
          </a:xfrm>
          <a:prstGeom prst="rect">
            <a:avLst/>
          </a:prstGeom>
        </p:spPr>
      </p:pic>
    </p:spTree>
    <p:extLst>
      <p:ext uri="{BB962C8B-B14F-4D97-AF65-F5344CB8AC3E}">
        <p14:creationId xmlns:p14="http://schemas.microsoft.com/office/powerpoint/2010/main" val="251842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8C33179-F561-F54E-8089-D88FB659EB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412776"/>
            <a:ext cx="12192001" cy="6219815"/>
          </a:xfrm>
          <a:prstGeom prst="rect">
            <a:avLst/>
          </a:prstGeom>
        </p:spPr>
      </p:pic>
      <p:sp>
        <p:nvSpPr>
          <p:cNvPr id="2" name="Titel 1">
            <a:extLst>
              <a:ext uri="{FF2B5EF4-FFF2-40B4-BE49-F238E27FC236}">
                <a16:creationId xmlns:a16="http://schemas.microsoft.com/office/drawing/2014/main" id="{09575217-85FD-9E4A-8281-A0B415932196}"/>
              </a:ext>
            </a:extLst>
          </p:cNvPr>
          <p:cNvSpPr>
            <a:spLocks noGrp="1"/>
          </p:cNvSpPr>
          <p:nvPr>
            <p:ph type="title"/>
          </p:nvPr>
        </p:nvSpPr>
        <p:spPr/>
        <p:txBody>
          <a:bodyPr/>
          <a:lstStyle/>
          <a:p>
            <a:r>
              <a:rPr lang="nl-NL" dirty="0"/>
              <a:t>5. Euthanasie</a:t>
            </a:r>
          </a:p>
        </p:txBody>
      </p:sp>
      <p:pic>
        <p:nvPicPr>
          <p:cNvPr id="5" name="Afbeelding 4">
            <a:extLst>
              <a:ext uri="{FF2B5EF4-FFF2-40B4-BE49-F238E27FC236}">
                <a16:creationId xmlns:a16="http://schemas.microsoft.com/office/drawing/2014/main" id="{9FAB5782-5721-224A-82EA-C83EBB9F7A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3222" y="227729"/>
            <a:ext cx="898357" cy="887128"/>
          </a:xfrm>
          <a:prstGeom prst="rect">
            <a:avLst/>
          </a:prstGeom>
        </p:spPr>
      </p:pic>
    </p:spTree>
    <p:extLst>
      <p:ext uri="{BB962C8B-B14F-4D97-AF65-F5344CB8AC3E}">
        <p14:creationId xmlns:p14="http://schemas.microsoft.com/office/powerpoint/2010/main" val="363115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819F0-E79F-4EBA-89E3-F79A6C77F475}"/>
              </a:ext>
            </a:extLst>
          </p:cNvPr>
          <p:cNvSpPr>
            <a:spLocks noGrp="1"/>
          </p:cNvSpPr>
          <p:nvPr>
            <p:ph type="title"/>
          </p:nvPr>
        </p:nvSpPr>
        <p:spPr/>
        <p:txBody>
          <a:bodyPr/>
          <a:lstStyle/>
          <a:p>
            <a:r>
              <a:rPr lang="nl-NL" dirty="0">
                <a:latin typeface="Rockwell"/>
              </a:rPr>
              <a:t>Euthanasie, de voorwaarden</a:t>
            </a:r>
            <a:endParaRPr lang="nl-NL" dirty="0"/>
          </a:p>
        </p:txBody>
      </p:sp>
      <p:sp>
        <p:nvSpPr>
          <p:cNvPr id="3" name="Tijdelijke aanduiding voor inhoud 2">
            <a:extLst>
              <a:ext uri="{FF2B5EF4-FFF2-40B4-BE49-F238E27FC236}">
                <a16:creationId xmlns:a16="http://schemas.microsoft.com/office/drawing/2014/main" id="{A0FAE419-5DCF-4505-A3D6-58444404EAAE}"/>
              </a:ext>
            </a:extLst>
          </p:cNvPr>
          <p:cNvSpPr>
            <a:spLocks noGrp="1"/>
          </p:cNvSpPr>
          <p:nvPr>
            <p:ph sz="quarter" idx="10"/>
          </p:nvPr>
        </p:nvSpPr>
        <p:spPr/>
        <p:txBody>
          <a:bodyPr vert="horz" lIns="91440" tIns="45720" rIns="91440" bIns="45720" rtlCol="0" anchor="t">
            <a:normAutofit/>
          </a:bodyPr>
          <a:lstStyle/>
          <a:p>
            <a:pPr marL="456565" indent="-456565"/>
            <a:r>
              <a:rPr lang="nl-NL" dirty="0">
                <a:latin typeface="Calibri"/>
                <a:cs typeface="Calibri"/>
              </a:rPr>
              <a:t>Lichamelijk of psychisch lijden</a:t>
            </a:r>
          </a:p>
          <a:p>
            <a:pPr marL="456565" indent="-456565"/>
            <a:r>
              <a:rPr lang="nl-NL" dirty="0">
                <a:latin typeface="Calibri"/>
                <a:cs typeface="Calibri"/>
              </a:rPr>
              <a:t>Uitvoering door een arts</a:t>
            </a:r>
          </a:p>
          <a:p>
            <a:pPr marL="456565" indent="-456565"/>
            <a:r>
              <a:rPr lang="nl-NL" dirty="0">
                <a:latin typeface="Calibri"/>
                <a:cs typeface="Calibri"/>
              </a:rPr>
              <a:t>Voldoet aan zorgvuldigheidseisen</a:t>
            </a:r>
          </a:p>
          <a:p>
            <a:pPr marL="989951" lvl="1" indent="-456565"/>
            <a:r>
              <a:rPr lang="nl-NL" dirty="0">
                <a:latin typeface="Calibri"/>
                <a:cs typeface="Calibri"/>
              </a:rPr>
              <a:t>Vrijwillig en weloverwogen</a:t>
            </a:r>
          </a:p>
          <a:p>
            <a:pPr marL="989951" lvl="1" indent="-456565"/>
            <a:r>
              <a:rPr lang="nl-NL" dirty="0">
                <a:latin typeface="Calibri"/>
                <a:cs typeface="Calibri"/>
              </a:rPr>
              <a:t>Uitzichtloos en ondraaglijk lijden</a:t>
            </a:r>
          </a:p>
          <a:p>
            <a:r>
              <a:rPr lang="nl-NL" dirty="0"/>
              <a:t>Toetsing vooraf (SCEN-arts) en </a:t>
            </a:r>
            <a:br>
              <a:rPr lang="nl-NL" dirty="0"/>
            </a:br>
            <a:r>
              <a:rPr lang="nl-NL" dirty="0"/>
              <a:t>achteraf (RTE)</a:t>
            </a:r>
          </a:p>
          <a:p>
            <a:pPr marL="456565" indent="-456565"/>
            <a:r>
              <a:rPr lang="nl-NL" dirty="0">
                <a:latin typeface="Calibri"/>
                <a:cs typeface="Calibri"/>
              </a:rPr>
              <a:t>Niet strafbaar als RTE zorgvuldig beoordeelt</a:t>
            </a:r>
            <a:endParaRPr lang="nl-NL" dirty="0">
              <a:cs typeface="Calibri"/>
            </a:endParaRPr>
          </a:p>
          <a:p>
            <a:pPr marL="456565" indent="-456565"/>
            <a:endParaRPr lang="nl-NL" dirty="0">
              <a:cs typeface="Calibri" panose="020F0502020204030204" pitchFamily="34" charset="0"/>
            </a:endParaRPr>
          </a:p>
        </p:txBody>
      </p:sp>
      <p:pic>
        <p:nvPicPr>
          <p:cNvPr id="4" name="Tijdelijke aanduiding voor afbeelding 8">
            <a:extLst>
              <a:ext uri="{FF2B5EF4-FFF2-40B4-BE49-F238E27FC236}">
                <a16:creationId xmlns:a16="http://schemas.microsoft.com/office/drawing/2014/main" id="{3656F91C-0BFD-446C-A281-7BA7DD50AC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97874" y="4159250"/>
            <a:ext cx="3592800" cy="2336400"/>
          </a:xfrm>
          <a:prstGeom prst="rect">
            <a:avLst/>
          </a:prstGeom>
        </p:spPr>
      </p:pic>
      <p:pic>
        <p:nvPicPr>
          <p:cNvPr id="5" name="Tijdelijke aanduiding voor afbeelding 12">
            <a:extLst>
              <a:ext uri="{FF2B5EF4-FFF2-40B4-BE49-F238E27FC236}">
                <a16:creationId xmlns:a16="http://schemas.microsoft.com/office/drawing/2014/main" id="{6309231C-71DC-4403-BB8D-590FB91CD57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97874" y="1462088"/>
            <a:ext cx="3592800" cy="2336400"/>
          </a:xfrm>
          <a:prstGeom prst="rect">
            <a:avLst/>
          </a:prstGeom>
        </p:spPr>
      </p:pic>
    </p:spTree>
    <p:extLst>
      <p:ext uri="{BB962C8B-B14F-4D97-AF65-F5344CB8AC3E}">
        <p14:creationId xmlns:p14="http://schemas.microsoft.com/office/powerpoint/2010/main" val="142323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A907C-EC86-6541-B0D5-86B6252E69E7}"/>
              </a:ext>
            </a:extLst>
          </p:cNvPr>
          <p:cNvSpPr>
            <a:spLocks noGrp="1"/>
          </p:cNvSpPr>
          <p:nvPr>
            <p:ph type="title"/>
          </p:nvPr>
        </p:nvSpPr>
        <p:spPr/>
        <p:txBody>
          <a:bodyPr/>
          <a:lstStyle/>
          <a:p>
            <a:r>
              <a:rPr lang="nl-NL" dirty="0"/>
              <a:t>Zorgvuldigheidseisen</a:t>
            </a:r>
          </a:p>
        </p:txBody>
      </p:sp>
      <p:sp>
        <p:nvSpPr>
          <p:cNvPr id="3" name="Tijdelijke aanduiding voor tekst 2">
            <a:extLst>
              <a:ext uri="{FF2B5EF4-FFF2-40B4-BE49-F238E27FC236}">
                <a16:creationId xmlns:a16="http://schemas.microsoft.com/office/drawing/2014/main" id="{6EE6B92C-8C99-CB4F-BF1C-2D3AC0F6AA3A}"/>
              </a:ext>
            </a:extLst>
          </p:cNvPr>
          <p:cNvSpPr>
            <a:spLocks noGrp="1"/>
          </p:cNvSpPr>
          <p:nvPr>
            <p:ph sz="quarter" idx="10"/>
          </p:nvPr>
        </p:nvSpPr>
        <p:spPr/>
        <p:txBody>
          <a:bodyPr/>
          <a:lstStyle/>
          <a:p>
            <a:pPr marL="514350" indent="-514350">
              <a:buSzPct val="100000"/>
              <a:buFont typeface="+mj-lt"/>
              <a:buAutoNum type="alphaLcPeriod"/>
            </a:pPr>
            <a:r>
              <a:rPr lang="nl-NL" dirty="0"/>
              <a:t>vrijwillig en weloverwogen verzoek</a:t>
            </a:r>
          </a:p>
          <a:p>
            <a:pPr marL="514350" indent="-514350">
              <a:buSzPct val="100000"/>
              <a:buFont typeface="+mj-lt"/>
              <a:buAutoNum type="alphaLcPeriod"/>
            </a:pPr>
            <a:r>
              <a:rPr lang="nl-NL" dirty="0"/>
              <a:t>uitzichtloos en ondraaglijk lijden</a:t>
            </a:r>
          </a:p>
          <a:p>
            <a:pPr marL="514350" indent="-514350">
              <a:buSzPct val="100000"/>
              <a:buFont typeface="+mj-lt"/>
              <a:buAutoNum type="alphaLcPeriod"/>
            </a:pPr>
            <a:r>
              <a:rPr lang="nl-NL" dirty="0"/>
              <a:t>patiënt informeren over situatie en vooruitzichten</a:t>
            </a:r>
          </a:p>
          <a:p>
            <a:pPr marL="514350" indent="-514350">
              <a:buSzPct val="100000"/>
              <a:buFont typeface="+mj-lt"/>
              <a:buAutoNum type="alphaLcPeriod"/>
            </a:pPr>
            <a:r>
              <a:rPr lang="nl-NL" dirty="0"/>
              <a:t>geen redelijke andere oplossing mogelijk</a:t>
            </a:r>
          </a:p>
          <a:p>
            <a:pPr marL="514350" indent="-514350">
              <a:buSzPct val="100000"/>
              <a:buFont typeface="+mj-lt"/>
              <a:buAutoNum type="alphaLcPeriod"/>
            </a:pPr>
            <a:r>
              <a:rPr lang="nl-NL" dirty="0"/>
              <a:t>oordeel van tenminste één andere arts</a:t>
            </a:r>
          </a:p>
          <a:p>
            <a:pPr marL="514350" indent="-514350">
              <a:buSzPct val="100000"/>
              <a:buFont typeface="+mj-lt"/>
              <a:buAutoNum type="alphaLcPeriod"/>
            </a:pPr>
            <a:r>
              <a:rPr lang="nl-NL" dirty="0"/>
              <a:t>medisch zorgvuldige uitvoering</a:t>
            </a:r>
          </a:p>
        </p:txBody>
      </p:sp>
      <p:pic>
        <p:nvPicPr>
          <p:cNvPr id="11" name="Afbeelding 10">
            <a:extLst>
              <a:ext uri="{FF2B5EF4-FFF2-40B4-BE49-F238E27FC236}">
                <a16:creationId xmlns:a16="http://schemas.microsoft.com/office/drawing/2014/main" id="{C25DF604-DFED-3E4A-8DC8-AA52C93ED5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0256" y="1385888"/>
            <a:ext cx="3594100" cy="2336800"/>
          </a:xfrm>
          <a:prstGeom prst="rect">
            <a:avLst/>
          </a:prstGeom>
        </p:spPr>
      </p:pic>
      <p:pic>
        <p:nvPicPr>
          <p:cNvPr id="13" name="Afbeelding 12">
            <a:extLst>
              <a:ext uri="{FF2B5EF4-FFF2-40B4-BE49-F238E27FC236}">
                <a16:creationId xmlns:a16="http://schemas.microsoft.com/office/drawing/2014/main" id="{F69884C6-4F41-C640-84D2-70F08056CC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00256" y="3962628"/>
            <a:ext cx="3594100" cy="2336800"/>
          </a:xfrm>
          <a:prstGeom prst="rect">
            <a:avLst/>
          </a:prstGeom>
        </p:spPr>
      </p:pic>
    </p:spTree>
    <p:extLst>
      <p:ext uri="{BB962C8B-B14F-4D97-AF65-F5344CB8AC3E}">
        <p14:creationId xmlns:p14="http://schemas.microsoft.com/office/powerpoint/2010/main" val="33607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A5CF89-254E-4B6B-A4BE-8021A1C68645}"/>
              </a:ext>
            </a:extLst>
          </p:cNvPr>
          <p:cNvSpPr>
            <a:spLocks noGrp="1"/>
          </p:cNvSpPr>
          <p:nvPr>
            <p:ph type="title"/>
          </p:nvPr>
        </p:nvSpPr>
        <p:spPr/>
        <p:txBody>
          <a:bodyPr/>
          <a:lstStyle/>
          <a:p>
            <a:r>
              <a:rPr lang="nl-NL"/>
              <a:t>Programma</a:t>
            </a:r>
          </a:p>
        </p:txBody>
      </p:sp>
      <p:sp>
        <p:nvSpPr>
          <p:cNvPr id="8" name="Tijdelijke aanduiding voor inhoud 7">
            <a:extLst>
              <a:ext uri="{FF2B5EF4-FFF2-40B4-BE49-F238E27FC236}">
                <a16:creationId xmlns:a16="http://schemas.microsoft.com/office/drawing/2014/main" id="{03FDC915-CB37-4302-BE7B-D29769ADAC6C}"/>
              </a:ext>
            </a:extLst>
          </p:cNvPr>
          <p:cNvSpPr>
            <a:spLocks noGrp="1"/>
          </p:cNvSpPr>
          <p:nvPr>
            <p:ph type="body" sz="quarter" idx="10"/>
          </p:nvPr>
        </p:nvSpPr>
        <p:spPr/>
        <p:txBody>
          <a:bodyPr vert="horz" lIns="91440" tIns="45720" rIns="91440" bIns="45720" rtlCol="0" anchor="t">
            <a:normAutofit/>
          </a:bodyPr>
          <a:lstStyle/>
          <a:p>
            <a:pPr marL="456565" indent="-456565">
              <a:buClr>
                <a:srgbClr val="ED6C77"/>
              </a:buClr>
            </a:pPr>
            <a:r>
              <a:rPr lang="nl-NL" dirty="0"/>
              <a:t>Waarom en wanneer nadenken over het levenseinde?</a:t>
            </a:r>
          </a:p>
          <a:p>
            <a:pPr marL="456565" indent="-456565">
              <a:buClr>
                <a:srgbClr val="EFBA25"/>
              </a:buClr>
            </a:pPr>
            <a:r>
              <a:rPr lang="nl-NL" dirty="0">
                <a:latin typeface="Calibri"/>
                <a:cs typeface="Calibri"/>
              </a:rPr>
              <a:t>6 mogelijke vormen van levenseinde</a:t>
            </a:r>
            <a:endParaRPr lang="nl-NL" dirty="0">
              <a:cs typeface="Calibri"/>
            </a:endParaRPr>
          </a:p>
          <a:p>
            <a:pPr marL="456565" indent="-456565">
              <a:buClr>
                <a:srgbClr val="4F968B"/>
              </a:buClr>
            </a:pPr>
            <a:r>
              <a:rPr lang="nl-NL" dirty="0"/>
              <a:t>Wilsverklaringen  (2</a:t>
            </a:r>
            <a:r>
              <a:rPr lang="nl-NL" baseline="30000" dirty="0"/>
              <a:t>e</a:t>
            </a:r>
            <a:r>
              <a:rPr lang="nl-NL" dirty="0"/>
              <a:t> deel)</a:t>
            </a:r>
          </a:p>
          <a:p>
            <a:pPr marL="456565" indent="-456565">
              <a:buClr>
                <a:srgbClr val="4F968B"/>
              </a:buClr>
            </a:pPr>
            <a:r>
              <a:rPr lang="nl-NL" dirty="0"/>
              <a:t>In gesprek met naasten</a:t>
            </a:r>
            <a:endParaRPr lang="nl-NL" dirty="0">
              <a:cs typeface="Calibri" panose="020F0502020204030204" pitchFamily="34" charset="0"/>
            </a:endParaRPr>
          </a:p>
          <a:p>
            <a:pPr marL="456565" indent="-456565">
              <a:buClr>
                <a:srgbClr val="4F968B"/>
              </a:buClr>
            </a:pPr>
            <a:r>
              <a:rPr lang="nl-NL" dirty="0"/>
              <a:t>In gesprek met de (huis)arts</a:t>
            </a:r>
            <a:endParaRPr lang="nl-NL" dirty="0">
              <a:cs typeface="Calibri" panose="020F0502020204030204" pitchFamily="34" charset="0"/>
            </a:endParaRPr>
          </a:p>
          <a:p>
            <a:pPr marL="456565" indent="-456565">
              <a:buClr>
                <a:srgbClr val="4F968B"/>
              </a:buClr>
            </a:pPr>
            <a:endParaRPr lang="nl-NL" dirty="0">
              <a:cs typeface="Calibri" panose="020F0502020204030204" pitchFamily="34" charset="0"/>
            </a:endParaRPr>
          </a:p>
          <a:p>
            <a:pPr marL="456565" indent="-456565">
              <a:buClr>
                <a:srgbClr val="6DBADA"/>
              </a:buClr>
            </a:pPr>
            <a:r>
              <a:rPr lang="nl-NL" dirty="0"/>
              <a:t>De NVVE voor informatie, advies en steun</a:t>
            </a:r>
            <a:endParaRPr lang="nl-NL" dirty="0">
              <a:cs typeface="Calibri" panose="020F0502020204030204" pitchFamily="34" charset="0"/>
            </a:endParaRPr>
          </a:p>
          <a:p>
            <a:pPr marL="456565" indent="-456565"/>
            <a:r>
              <a:rPr lang="nl-NL" dirty="0"/>
              <a:t>Vragen?</a:t>
            </a:r>
            <a:endParaRPr lang="nl-NL" dirty="0">
              <a:cs typeface="Calibri" panose="020F0502020204030204" pitchFamily="34" charset="0"/>
            </a:endParaRPr>
          </a:p>
        </p:txBody>
      </p:sp>
    </p:spTree>
    <p:extLst>
      <p:ext uri="{BB962C8B-B14F-4D97-AF65-F5344CB8AC3E}">
        <p14:creationId xmlns:p14="http://schemas.microsoft.com/office/powerpoint/2010/main" val="384478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BA18B4C-9FB3-A948-953C-9949C22B81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223" y="22136"/>
            <a:ext cx="11326777" cy="6858000"/>
          </a:xfrm>
          <a:prstGeom prst="rect">
            <a:avLst/>
          </a:prstGeom>
        </p:spPr>
      </p:pic>
      <p:sp>
        <p:nvSpPr>
          <p:cNvPr id="2" name="Titel 1">
            <a:extLst>
              <a:ext uri="{FF2B5EF4-FFF2-40B4-BE49-F238E27FC236}">
                <a16:creationId xmlns:a16="http://schemas.microsoft.com/office/drawing/2014/main" id="{0698C049-B2FA-4E2D-8B4E-40A76EBFED7A}"/>
              </a:ext>
            </a:extLst>
          </p:cNvPr>
          <p:cNvSpPr>
            <a:spLocks noGrp="1"/>
          </p:cNvSpPr>
          <p:nvPr>
            <p:ph type="title"/>
          </p:nvPr>
        </p:nvSpPr>
        <p:spPr/>
        <p:txBody>
          <a:bodyPr/>
          <a:lstStyle/>
          <a:p>
            <a:r>
              <a:rPr lang="nl-NL" sz="6600"/>
              <a:t>6. Zorgvuldige </a:t>
            </a:r>
            <a:br>
              <a:rPr lang="nl-NL" sz="6600"/>
            </a:br>
            <a:r>
              <a:rPr lang="nl-NL" sz="6600"/>
              <a:t>zelfdoding</a:t>
            </a:r>
          </a:p>
        </p:txBody>
      </p:sp>
      <p:pic>
        <p:nvPicPr>
          <p:cNvPr id="5" name="Afbeelding 4">
            <a:extLst>
              <a:ext uri="{FF2B5EF4-FFF2-40B4-BE49-F238E27FC236}">
                <a16:creationId xmlns:a16="http://schemas.microsoft.com/office/drawing/2014/main" id="{49441C2A-33A6-BC4B-A89F-A20EBDC352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3222" y="227729"/>
            <a:ext cx="898357" cy="887128"/>
          </a:xfrm>
          <a:prstGeom prst="rect">
            <a:avLst/>
          </a:prstGeom>
        </p:spPr>
      </p:pic>
    </p:spTree>
    <p:extLst>
      <p:ext uri="{BB962C8B-B14F-4D97-AF65-F5344CB8AC3E}">
        <p14:creationId xmlns:p14="http://schemas.microsoft.com/office/powerpoint/2010/main" val="1897990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32B3F43-EBF8-43BA-8E6B-BB88D8CF80BF}"/>
              </a:ext>
            </a:extLst>
          </p:cNvPr>
          <p:cNvSpPr>
            <a:spLocks noGrp="1"/>
          </p:cNvSpPr>
          <p:nvPr>
            <p:ph type="title"/>
          </p:nvPr>
        </p:nvSpPr>
        <p:spPr/>
        <p:txBody>
          <a:bodyPr/>
          <a:lstStyle/>
          <a:p>
            <a:r>
              <a:rPr lang="nl-NL" dirty="0"/>
              <a:t>Zorgvuldige zelfdoding</a:t>
            </a:r>
          </a:p>
        </p:txBody>
      </p:sp>
      <p:sp>
        <p:nvSpPr>
          <p:cNvPr id="4" name="Tijdelijke aanduiding voor inhoud 3">
            <a:extLst>
              <a:ext uri="{FF2B5EF4-FFF2-40B4-BE49-F238E27FC236}">
                <a16:creationId xmlns:a16="http://schemas.microsoft.com/office/drawing/2014/main" id="{611FDC69-E17E-4AF4-A0F1-BBAA5E52AD9A}"/>
              </a:ext>
            </a:extLst>
          </p:cNvPr>
          <p:cNvSpPr>
            <a:spLocks noGrp="1"/>
          </p:cNvSpPr>
          <p:nvPr>
            <p:ph sz="quarter" idx="10"/>
          </p:nvPr>
        </p:nvSpPr>
        <p:spPr>
          <a:xfrm>
            <a:off x="890588" y="1466450"/>
            <a:ext cx="8162526" cy="5040000"/>
          </a:xfrm>
        </p:spPr>
        <p:txBody>
          <a:bodyPr vert="horz" lIns="91440" tIns="45720" rIns="91440" bIns="45720" rtlCol="0" anchor="t">
            <a:normAutofit/>
          </a:bodyPr>
          <a:lstStyle/>
          <a:p>
            <a:pPr marL="456565" indent="-456565"/>
            <a:r>
              <a:rPr lang="nl-NL" dirty="0">
                <a:latin typeface="Calibri"/>
                <a:cs typeface="Calibri"/>
              </a:rPr>
              <a:t>Website van de NVVE: </a:t>
            </a:r>
            <a:br>
              <a:rPr lang="nl-NL" dirty="0">
                <a:latin typeface="Calibri"/>
                <a:cs typeface="Calibri"/>
              </a:rPr>
            </a:br>
            <a:r>
              <a:rPr lang="nl-NL" dirty="0">
                <a:latin typeface="Calibri"/>
                <a:cs typeface="Calibri"/>
              </a:rPr>
              <a:t>www.nvve.nl/informatie </a:t>
            </a:r>
          </a:p>
          <a:p>
            <a:pPr marL="456565" indent="-456565"/>
            <a:r>
              <a:rPr lang="nl-NL" dirty="0">
                <a:latin typeface="Calibri"/>
                <a:cs typeface="Calibri"/>
              </a:rPr>
              <a:t>Een goede dood die iemand zichzelf bezorgt</a:t>
            </a:r>
          </a:p>
          <a:p>
            <a:pPr marL="989965" lvl="1" indent="-380365"/>
            <a:r>
              <a:rPr lang="nl-NL" dirty="0">
                <a:latin typeface="Calibri"/>
                <a:cs typeface="Calibri"/>
              </a:rPr>
              <a:t>in eigen regie</a:t>
            </a:r>
          </a:p>
          <a:p>
            <a:pPr marL="989965" lvl="1" indent="-380365"/>
            <a:r>
              <a:rPr lang="nl-NL" dirty="0">
                <a:latin typeface="Calibri"/>
                <a:cs typeface="Calibri"/>
              </a:rPr>
              <a:t>op humane wijze</a:t>
            </a:r>
            <a:endParaRPr lang="en-US" dirty="0">
              <a:latin typeface="Calibri"/>
              <a:cs typeface="Calibri"/>
            </a:endParaRPr>
          </a:p>
          <a:p>
            <a:pPr marL="989965" lvl="1" indent="-380365"/>
            <a:r>
              <a:rPr lang="nl-NL" dirty="0">
                <a:latin typeface="Calibri"/>
                <a:cs typeface="Calibri"/>
              </a:rPr>
              <a:t>met medeweten van naasten</a:t>
            </a:r>
            <a:endParaRPr lang="nl-NL" dirty="0">
              <a:cs typeface="Calibri" panose="020F0502020204030204" pitchFamily="34" charset="0"/>
            </a:endParaRPr>
          </a:p>
          <a:p>
            <a:pPr marL="989965" lvl="1" indent="-380365"/>
            <a:endParaRPr lang="nl-NL" dirty="0">
              <a:cs typeface="Calibri" panose="020F0502020204030204" pitchFamily="34" charset="0"/>
            </a:endParaRPr>
          </a:p>
          <a:p>
            <a:pPr marL="456565" indent="-456565">
              <a:buClr>
                <a:srgbClr val="E30613"/>
              </a:buClr>
            </a:pPr>
            <a:endParaRPr lang="nl-NL" dirty="0">
              <a:cs typeface="Calibri" panose="020F0502020204030204" pitchFamily="34" charset="0"/>
            </a:endParaRPr>
          </a:p>
        </p:txBody>
      </p:sp>
      <p:pic>
        <p:nvPicPr>
          <p:cNvPr id="5" name="Afbeelding 4">
            <a:extLst>
              <a:ext uri="{FF2B5EF4-FFF2-40B4-BE49-F238E27FC236}">
                <a16:creationId xmlns:a16="http://schemas.microsoft.com/office/drawing/2014/main" id="{A74F1450-A196-E643-A773-FF9B44858C5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042271" y="1454150"/>
            <a:ext cx="2951754" cy="1949116"/>
          </a:xfrm>
          <a:prstGeom prst="rect">
            <a:avLst/>
          </a:prstGeom>
          <a:ln>
            <a:solidFill>
              <a:schemeClr val="bg2"/>
            </a:solidFill>
          </a:ln>
        </p:spPr>
      </p:pic>
      <p:pic>
        <p:nvPicPr>
          <p:cNvPr id="2" name="Tijdelijke aanduiding voor afbeelding 14">
            <a:extLst>
              <a:ext uri="{FF2B5EF4-FFF2-40B4-BE49-F238E27FC236}">
                <a16:creationId xmlns:a16="http://schemas.microsoft.com/office/drawing/2014/main" id="{E2A67171-A348-B2D8-4917-EEA425AA9D8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552944" y="4114800"/>
            <a:ext cx="4441081" cy="2636294"/>
          </a:xfrm>
          <a:prstGeom prst="rect">
            <a:avLst/>
          </a:prstGeom>
          <a:ln>
            <a:solidFill>
              <a:schemeClr val="bg2"/>
            </a:solidFill>
          </a:ln>
        </p:spPr>
      </p:pic>
    </p:spTree>
    <p:extLst>
      <p:ext uri="{BB962C8B-B14F-4D97-AF65-F5344CB8AC3E}">
        <p14:creationId xmlns:p14="http://schemas.microsoft.com/office/powerpoint/2010/main" val="2405151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D94D5F9-C911-444B-8E5F-D6504BF04F88}"/>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962" b="91596" l="1794" r="96301">
                        <a14:foregroundMark x1="5844" y1="73230" x2="5844" y2="73230"/>
                        <a14:foregroundMark x1="5844" y1="73230" x2="5844" y2="73230"/>
                        <a14:foregroundMark x1="1794" y1="80370" x2="1794" y2="80370"/>
                        <a14:foregroundMark x1="2256" y1="91596" x2="2256" y2="91596"/>
                        <a14:foregroundMark x1="95543" y1="43667" x2="95543" y2="43667"/>
                        <a14:foregroundMark x1="96301" y1="41522" x2="96301" y2="41522"/>
                      </a14:backgroundRemoval>
                    </a14:imgEffect>
                  </a14:imgLayer>
                </a14:imgProps>
              </a:ext>
              <a:ext uri="{28A0092B-C50C-407E-A947-70E740481C1C}">
                <a14:useLocalDpi xmlns:a14="http://schemas.microsoft.com/office/drawing/2010/main"/>
              </a:ext>
            </a:extLst>
          </a:blip>
          <a:srcRect/>
          <a:stretch/>
        </p:blipFill>
        <p:spPr>
          <a:xfrm>
            <a:off x="4005072" y="2960901"/>
            <a:ext cx="8497824" cy="5348269"/>
          </a:xfrm>
          <a:prstGeom prst="rect">
            <a:avLst/>
          </a:prstGeom>
        </p:spPr>
      </p:pic>
      <p:sp>
        <p:nvSpPr>
          <p:cNvPr id="2" name="Titel 1">
            <a:extLst>
              <a:ext uri="{FF2B5EF4-FFF2-40B4-BE49-F238E27FC236}">
                <a16:creationId xmlns:a16="http://schemas.microsoft.com/office/drawing/2014/main" id="{BADA40C8-100E-ED4B-91C6-79E887E5BF0D}"/>
              </a:ext>
            </a:extLst>
          </p:cNvPr>
          <p:cNvSpPr>
            <a:spLocks noGrp="1"/>
          </p:cNvSpPr>
          <p:nvPr>
            <p:ph type="title"/>
          </p:nvPr>
        </p:nvSpPr>
        <p:spPr>
          <a:xfrm>
            <a:off x="902178" y="1903686"/>
            <a:ext cx="10972800" cy="1143000"/>
          </a:xfrm>
        </p:spPr>
        <p:txBody>
          <a:bodyPr/>
          <a:lstStyle/>
          <a:p>
            <a:r>
              <a:rPr lang="nl-NL" sz="6600" dirty="0"/>
              <a:t>In gesprek gaan </a:t>
            </a:r>
          </a:p>
        </p:txBody>
      </p:sp>
      <p:pic>
        <p:nvPicPr>
          <p:cNvPr id="7" name="Afbeelding 6">
            <a:extLst>
              <a:ext uri="{FF2B5EF4-FFF2-40B4-BE49-F238E27FC236}">
                <a16:creationId xmlns:a16="http://schemas.microsoft.com/office/drawing/2014/main" id="{A7819E3F-69C9-4C6C-8BAB-5F89DB54EB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33222" y="227729"/>
            <a:ext cx="898357" cy="887128"/>
          </a:xfrm>
          <a:prstGeom prst="rect">
            <a:avLst/>
          </a:prstGeom>
        </p:spPr>
      </p:pic>
      <p:pic>
        <p:nvPicPr>
          <p:cNvPr id="3" name="Afbeelding 2" descr="Afbeelding met Kinderkunst, botten, tekening, illustratie">
            <a:extLst>
              <a:ext uri="{FF2B5EF4-FFF2-40B4-BE49-F238E27FC236}">
                <a16:creationId xmlns:a16="http://schemas.microsoft.com/office/drawing/2014/main" id="{1657F542-90E8-2320-3874-B2B368C063D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18089" y="4382814"/>
            <a:ext cx="2349062" cy="2349062"/>
          </a:xfrm>
          <a:prstGeom prst="rect">
            <a:avLst/>
          </a:prstGeom>
        </p:spPr>
      </p:pic>
    </p:spTree>
    <p:extLst>
      <p:ext uri="{BB962C8B-B14F-4D97-AF65-F5344CB8AC3E}">
        <p14:creationId xmlns:p14="http://schemas.microsoft.com/office/powerpoint/2010/main" val="1369088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62AEC-6D68-6541-BE63-ECA38FA645E9}"/>
              </a:ext>
            </a:extLst>
          </p:cNvPr>
          <p:cNvSpPr>
            <a:spLocks noGrp="1"/>
          </p:cNvSpPr>
          <p:nvPr>
            <p:ph type="title"/>
          </p:nvPr>
        </p:nvSpPr>
        <p:spPr/>
        <p:txBody>
          <a:bodyPr/>
          <a:lstStyle/>
          <a:p>
            <a:r>
              <a:rPr lang="nl-NL"/>
              <a:t>In gesprek met naasten</a:t>
            </a:r>
          </a:p>
        </p:txBody>
      </p:sp>
      <p:sp>
        <p:nvSpPr>
          <p:cNvPr id="3" name="Tijdelijke aanduiding voor inhoud 2">
            <a:extLst>
              <a:ext uri="{FF2B5EF4-FFF2-40B4-BE49-F238E27FC236}">
                <a16:creationId xmlns:a16="http://schemas.microsoft.com/office/drawing/2014/main" id="{97CF0FAD-115A-E04F-92C6-4E74B16E9E98}"/>
              </a:ext>
            </a:extLst>
          </p:cNvPr>
          <p:cNvSpPr>
            <a:spLocks noGrp="1"/>
          </p:cNvSpPr>
          <p:nvPr>
            <p:ph sz="quarter" idx="10"/>
          </p:nvPr>
        </p:nvSpPr>
        <p:spPr/>
        <p:txBody>
          <a:bodyPr/>
          <a:lstStyle/>
          <a:p>
            <a:r>
              <a:rPr lang="nl-NL" dirty="0"/>
              <a:t>Wensen bespreken (wilsverklaringen)</a:t>
            </a:r>
          </a:p>
          <a:p>
            <a:r>
              <a:rPr lang="nl-NL" dirty="0"/>
              <a:t>Geen verrassingen</a:t>
            </a:r>
          </a:p>
          <a:p>
            <a:r>
              <a:rPr lang="nl-NL" dirty="0"/>
              <a:t>Voor ú opkomen</a:t>
            </a:r>
          </a:p>
          <a:p>
            <a:pPr marL="0" indent="0">
              <a:buNone/>
            </a:pPr>
            <a:endParaRPr lang="nl-NL" dirty="0"/>
          </a:p>
        </p:txBody>
      </p:sp>
      <p:pic>
        <p:nvPicPr>
          <p:cNvPr id="5" name="Afbeelding 4">
            <a:extLst>
              <a:ext uri="{FF2B5EF4-FFF2-40B4-BE49-F238E27FC236}">
                <a16:creationId xmlns:a16="http://schemas.microsoft.com/office/drawing/2014/main" id="{B75CAA28-D6AE-0843-95C1-16E771980A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0256" y="1425752"/>
            <a:ext cx="3594100" cy="2336800"/>
          </a:xfrm>
          <a:prstGeom prst="rect">
            <a:avLst/>
          </a:prstGeom>
        </p:spPr>
      </p:pic>
      <p:pic>
        <p:nvPicPr>
          <p:cNvPr id="9" name="Afbeelding 8">
            <a:extLst>
              <a:ext uri="{FF2B5EF4-FFF2-40B4-BE49-F238E27FC236}">
                <a16:creationId xmlns:a16="http://schemas.microsoft.com/office/drawing/2014/main" id="{5325B297-122F-1742-8502-415CA2B5B4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04048" y="3954551"/>
            <a:ext cx="3594100" cy="2336800"/>
          </a:xfrm>
          <a:prstGeom prst="rect">
            <a:avLst/>
          </a:prstGeom>
        </p:spPr>
      </p:pic>
    </p:spTree>
    <p:extLst>
      <p:ext uri="{BB962C8B-B14F-4D97-AF65-F5344CB8AC3E}">
        <p14:creationId xmlns:p14="http://schemas.microsoft.com/office/powerpoint/2010/main" val="286161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DC41CB-4D62-014B-B8AE-45F083AAF744}"/>
              </a:ext>
            </a:extLst>
          </p:cNvPr>
          <p:cNvSpPr>
            <a:spLocks noGrp="1"/>
          </p:cNvSpPr>
          <p:nvPr>
            <p:ph type="title"/>
          </p:nvPr>
        </p:nvSpPr>
        <p:spPr/>
        <p:txBody>
          <a:bodyPr/>
          <a:lstStyle/>
          <a:p>
            <a:r>
              <a:rPr lang="nl-NL" dirty="0"/>
              <a:t>In gesprek met de (huis)arts</a:t>
            </a:r>
          </a:p>
        </p:txBody>
      </p:sp>
      <p:sp>
        <p:nvSpPr>
          <p:cNvPr id="3" name="Tijdelijke aanduiding voor inhoud 2">
            <a:extLst>
              <a:ext uri="{FF2B5EF4-FFF2-40B4-BE49-F238E27FC236}">
                <a16:creationId xmlns:a16="http://schemas.microsoft.com/office/drawing/2014/main" id="{F8776170-1CF2-354C-B9B8-5DA668D7DD9C}"/>
              </a:ext>
            </a:extLst>
          </p:cNvPr>
          <p:cNvSpPr>
            <a:spLocks noGrp="1"/>
          </p:cNvSpPr>
          <p:nvPr>
            <p:ph sz="quarter" idx="10"/>
          </p:nvPr>
        </p:nvSpPr>
        <p:spPr>
          <a:xfrm>
            <a:off x="890426" y="1365250"/>
            <a:ext cx="8088037" cy="5531171"/>
          </a:xfrm>
        </p:spPr>
        <p:txBody>
          <a:bodyPr>
            <a:normAutofit/>
          </a:bodyPr>
          <a:lstStyle/>
          <a:p>
            <a:r>
              <a:rPr lang="nl-NL" dirty="0"/>
              <a:t>Aanleiding: de wilsverklaring</a:t>
            </a:r>
          </a:p>
          <a:p>
            <a:pPr lvl="1"/>
            <a:r>
              <a:rPr lang="nl-NL" dirty="0"/>
              <a:t>De ziekte</a:t>
            </a:r>
          </a:p>
          <a:p>
            <a:pPr lvl="1"/>
            <a:r>
              <a:rPr lang="nl-NL" dirty="0"/>
              <a:t>De behandeling</a:t>
            </a:r>
          </a:p>
          <a:p>
            <a:pPr lvl="1"/>
            <a:r>
              <a:rPr lang="nl-NL" dirty="0"/>
              <a:t>Wensen rondom levenskwaliteit / levenseinde</a:t>
            </a:r>
          </a:p>
          <a:p>
            <a:r>
              <a:rPr lang="nl-NL" dirty="0"/>
              <a:t>Visie arts?</a:t>
            </a:r>
          </a:p>
          <a:p>
            <a:r>
              <a:rPr lang="nl-NL" dirty="0"/>
              <a:t>Bereid inwilligen wensen?</a:t>
            </a:r>
          </a:p>
          <a:p>
            <a:r>
              <a:rPr lang="nl-NL" dirty="0"/>
              <a:t>Wat zijn alternatieven?</a:t>
            </a:r>
          </a:p>
          <a:p>
            <a:r>
              <a:rPr lang="nl-NL" dirty="0"/>
              <a:t>Afspraken hierover maken</a:t>
            </a:r>
          </a:p>
          <a:p>
            <a:pPr lvl="1"/>
            <a:r>
              <a:rPr lang="nl-NL" dirty="0"/>
              <a:t>Advanced Care Planning</a:t>
            </a:r>
          </a:p>
          <a:p>
            <a:endParaRPr lang="nl-NL" dirty="0"/>
          </a:p>
        </p:txBody>
      </p:sp>
      <p:pic>
        <p:nvPicPr>
          <p:cNvPr id="5" name="Afbeelding 4">
            <a:extLst>
              <a:ext uri="{FF2B5EF4-FFF2-40B4-BE49-F238E27FC236}">
                <a16:creationId xmlns:a16="http://schemas.microsoft.com/office/drawing/2014/main" id="{ED9C703F-9D05-324A-B616-42ACF9E13B5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89146" y="1365250"/>
            <a:ext cx="2629586" cy="1753057"/>
          </a:xfrm>
          <a:prstGeom prst="rect">
            <a:avLst/>
          </a:prstGeom>
        </p:spPr>
      </p:pic>
      <p:pic>
        <p:nvPicPr>
          <p:cNvPr id="7" name="Afbeelding 6">
            <a:extLst>
              <a:ext uri="{FF2B5EF4-FFF2-40B4-BE49-F238E27FC236}">
                <a16:creationId xmlns:a16="http://schemas.microsoft.com/office/drawing/2014/main" id="{A4AD4865-ED51-5E40-B750-8B488516EE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00256" y="3846830"/>
            <a:ext cx="3594100" cy="2336800"/>
          </a:xfrm>
          <a:prstGeom prst="rect">
            <a:avLst/>
          </a:prstGeom>
        </p:spPr>
      </p:pic>
      <p:pic>
        <p:nvPicPr>
          <p:cNvPr id="4" name="Afbeelding 3">
            <a:extLst>
              <a:ext uri="{FF2B5EF4-FFF2-40B4-BE49-F238E27FC236}">
                <a16:creationId xmlns:a16="http://schemas.microsoft.com/office/drawing/2014/main" id="{AFEFF48A-A341-2F5A-2740-E2E8DD3CAF1D}"/>
              </a:ext>
            </a:extLst>
          </p:cNvPr>
          <p:cNvPicPr>
            <a:picLocks noChangeAspect="1"/>
          </p:cNvPicPr>
          <p:nvPr/>
        </p:nvPicPr>
        <p:blipFill>
          <a:blip r:embed="rId5"/>
          <a:stretch>
            <a:fillRect/>
          </a:stretch>
        </p:blipFill>
        <p:spPr>
          <a:xfrm>
            <a:off x="7034999" y="1243170"/>
            <a:ext cx="1846242" cy="1846242"/>
          </a:xfrm>
          <a:prstGeom prst="rect">
            <a:avLst/>
          </a:prstGeom>
        </p:spPr>
      </p:pic>
    </p:spTree>
    <p:extLst>
      <p:ext uri="{BB962C8B-B14F-4D97-AF65-F5344CB8AC3E}">
        <p14:creationId xmlns:p14="http://schemas.microsoft.com/office/powerpoint/2010/main" val="276206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E293F-2001-4848-B942-AD86F82B313A}"/>
              </a:ext>
            </a:extLst>
          </p:cNvPr>
          <p:cNvSpPr>
            <a:spLocks noGrp="1"/>
          </p:cNvSpPr>
          <p:nvPr>
            <p:ph type="title"/>
          </p:nvPr>
        </p:nvSpPr>
        <p:spPr/>
        <p:txBody>
          <a:bodyPr/>
          <a:lstStyle/>
          <a:p>
            <a:r>
              <a:rPr lang="nl-NL" sz="6600"/>
              <a:t>NVVE voor informatie, </a:t>
            </a:r>
            <a:br>
              <a:rPr lang="nl-NL" sz="6600"/>
            </a:br>
            <a:r>
              <a:rPr lang="nl-NL" sz="6600"/>
              <a:t>advies en steun </a:t>
            </a:r>
            <a:br>
              <a:rPr lang="nl-NL" sz="6600"/>
            </a:br>
            <a:r>
              <a:rPr lang="nl-NL" sz="6600"/>
              <a:t>bij uw keuzes rondom het levenseinde</a:t>
            </a:r>
          </a:p>
        </p:txBody>
      </p:sp>
    </p:spTree>
    <p:extLst>
      <p:ext uri="{BB962C8B-B14F-4D97-AF65-F5344CB8AC3E}">
        <p14:creationId xmlns:p14="http://schemas.microsoft.com/office/powerpoint/2010/main" val="166124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203E32F-D287-472E-858F-F009586DDDF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 y="-3484767"/>
            <a:ext cx="14677448" cy="10342768"/>
          </a:xfrm>
          <a:prstGeom prst="rect">
            <a:avLst/>
          </a:prstGeom>
        </p:spPr>
      </p:pic>
      <p:sp>
        <p:nvSpPr>
          <p:cNvPr id="2" name="Titel 1">
            <a:extLst>
              <a:ext uri="{FF2B5EF4-FFF2-40B4-BE49-F238E27FC236}">
                <a16:creationId xmlns:a16="http://schemas.microsoft.com/office/drawing/2014/main" id="{425313E8-9F91-4793-BC9C-DD930A333A95}"/>
              </a:ext>
            </a:extLst>
          </p:cNvPr>
          <p:cNvSpPr>
            <a:spLocks noGrp="1"/>
          </p:cNvSpPr>
          <p:nvPr>
            <p:ph type="title"/>
          </p:nvPr>
        </p:nvSpPr>
        <p:spPr/>
        <p:txBody>
          <a:bodyPr/>
          <a:lstStyle/>
          <a:p>
            <a:r>
              <a:rPr lang="nl-NL" sz="7200"/>
              <a:t>Waarom </a:t>
            </a:r>
            <a:br>
              <a:rPr lang="nl-NL" sz="7200"/>
            </a:br>
            <a:r>
              <a:rPr lang="nl-NL" sz="7200"/>
              <a:t>en wanneer</a:t>
            </a:r>
            <a:br>
              <a:rPr lang="nl-NL" sz="7200"/>
            </a:br>
            <a:r>
              <a:rPr lang="nl-NL" sz="7200"/>
              <a:t>nadenken?</a:t>
            </a:r>
          </a:p>
        </p:txBody>
      </p:sp>
    </p:spTree>
    <p:extLst>
      <p:ext uri="{BB962C8B-B14F-4D97-AF65-F5344CB8AC3E}">
        <p14:creationId xmlns:p14="http://schemas.microsoft.com/office/powerpoint/2010/main" val="284231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870EF733-2CFB-4892-876F-1E789674E240}"/>
              </a:ext>
            </a:extLst>
          </p:cNvPr>
          <p:cNvSpPr>
            <a:spLocks noGrp="1"/>
          </p:cNvSpPr>
          <p:nvPr>
            <p:ph type="title"/>
          </p:nvPr>
        </p:nvSpPr>
        <p:spPr/>
        <p:txBody>
          <a:bodyPr/>
          <a:lstStyle/>
          <a:p>
            <a:r>
              <a:rPr lang="nl-NL"/>
              <a:t>Waarom en wanneer</a:t>
            </a:r>
          </a:p>
        </p:txBody>
      </p:sp>
      <p:sp>
        <p:nvSpPr>
          <p:cNvPr id="12" name="Tijdelijke aanduiding voor inhoud 11">
            <a:extLst>
              <a:ext uri="{FF2B5EF4-FFF2-40B4-BE49-F238E27FC236}">
                <a16:creationId xmlns:a16="http://schemas.microsoft.com/office/drawing/2014/main" id="{3306413B-47E7-4125-8BFE-93ACF86572F7}"/>
              </a:ext>
            </a:extLst>
          </p:cNvPr>
          <p:cNvSpPr>
            <a:spLocks noGrp="1"/>
          </p:cNvSpPr>
          <p:nvPr>
            <p:ph sz="quarter" idx="10"/>
          </p:nvPr>
        </p:nvSpPr>
        <p:spPr/>
        <p:txBody>
          <a:bodyPr>
            <a:normAutofit lnSpcReduction="10000"/>
          </a:bodyPr>
          <a:lstStyle/>
          <a:p>
            <a:r>
              <a:rPr lang="nl-NL" dirty="0"/>
              <a:t>Tijdig nadenken is van groot belang</a:t>
            </a:r>
          </a:p>
          <a:p>
            <a:r>
              <a:rPr lang="nl-NL" dirty="0"/>
              <a:t>Ontdekken wat uw wensen zijn</a:t>
            </a:r>
          </a:p>
          <a:p>
            <a:pPr lvl="1"/>
            <a:r>
              <a:rPr lang="nl-NL" dirty="0"/>
              <a:t>Regie houden</a:t>
            </a:r>
          </a:p>
          <a:p>
            <a:r>
              <a:rPr lang="nl-NL" dirty="0"/>
              <a:t>Tijd om het bespreekbaar te maken</a:t>
            </a:r>
          </a:p>
          <a:p>
            <a:pPr lvl="1"/>
            <a:r>
              <a:rPr lang="nl-NL" dirty="0"/>
              <a:t>Naasten</a:t>
            </a:r>
          </a:p>
          <a:p>
            <a:pPr lvl="1"/>
            <a:r>
              <a:rPr lang="nl-NL" dirty="0"/>
              <a:t>Arts</a:t>
            </a:r>
          </a:p>
          <a:p>
            <a:endParaRPr lang="nl-NL" dirty="0"/>
          </a:p>
          <a:p>
            <a:pPr marL="0" indent="0">
              <a:buNone/>
            </a:pPr>
            <a:endParaRPr lang="nl-NL" dirty="0"/>
          </a:p>
          <a:p>
            <a:r>
              <a:rPr lang="nl-NL" dirty="0"/>
              <a:t>Advanced Care Planning (ACP)</a:t>
            </a:r>
          </a:p>
          <a:p>
            <a:pPr lvl="1"/>
            <a:endParaRPr lang="nl-NL" dirty="0"/>
          </a:p>
          <a:p>
            <a:pPr marL="609585" lvl="1" indent="0">
              <a:buNone/>
            </a:pPr>
            <a:endParaRPr lang="nl-NL" dirty="0"/>
          </a:p>
        </p:txBody>
      </p:sp>
      <p:pic>
        <p:nvPicPr>
          <p:cNvPr id="18" name="Tijdelijke aanduiding voor afbeelding 17" descr="Afbeelding met man, persoon, binnen, venster&#10;&#10;Automatisch gegenereerde beschrijving">
            <a:extLst>
              <a:ext uri="{FF2B5EF4-FFF2-40B4-BE49-F238E27FC236}">
                <a16:creationId xmlns:a16="http://schemas.microsoft.com/office/drawing/2014/main" id="{96C8C155-8945-4BDB-BE3D-FBE56B4FC6D5}"/>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p:pic>
      <p:pic>
        <p:nvPicPr>
          <p:cNvPr id="20" name="Tijdelijke aanduiding voor afbeelding 19">
            <a:extLst>
              <a:ext uri="{FF2B5EF4-FFF2-40B4-BE49-F238E27FC236}">
                <a16:creationId xmlns:a16="http://schemas.microsoft.com/office/drawing/2014/main" id="{EDE42067-AA34-4610-A84C-47D8C6C33DC7}"/>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p:blipFill>
        <p:spPr/>
      </p:pic>
      <p:pic>
        <p:nvPicPr>
          <p:cNvPr id="2" name="Afbeelding 1" descr="Afbeelding met Kinderkunst, botten, tekening, illustratie">
            <a:extLst>
              <a:ext uri="{FF2B5EF4-FFF2-40B4-BE49-F238E27FC236}">
                <a16:creationId xmlns:a16="http://schemas.microsoft.com/office/drawing/2014/main" id="{E130F1BE-9D4B-472F-2066-616AAF7817F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96965" y="3534429"/>
            <a:ext cx="1793021" cy="1793021"/>
          </a:xfrm>
          <a:prstGeom prst="rect">
            <a:avLst/>
          </a:prstGeom>
        </p:spPr>
      </p:pic>
    </p:spTree>
    <p:extLst>
      <p:ext uri="{BB962C8B-B14F-4D97-AF65-F5344CB8AC3E}">
        <p14:creationId xmlns:p14="http://schemas.microsoft.com/office/powerpoint/2010/main" val="258560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5E21CD-88FB-4B51-A3D9-218A0F94BD67}"/>
              </a:ext>
            </a:extLst>
          </p:cNvPr>
          <p:cNvSpPr>
            <a:spLocks noGrp="1"/>
          </p:cNvSpPr>
          <p:nvPr>
            <p:ph type="title"/>
          </p:nvPr>
        </p:nvSpPr>
        <p:spPr/>
        <p:txBody>
          <a:bodyPr/>
          <a:lstStyle/>
          <a:p>
            <a:r>
              <a:rPr lang="nl-NL" sz="7200"/>
              <a:t>6 mogelijkheden aan het einde van het leven</a:t>
            </a:r>
          </a:p>
        </p:txBody>
      </p:sp>
    </p:spTree>
    <p:extLst>
      <p:ext uri="{BB962C8B-B14F-4D97-AF65-F5344CB8AC3E}">
        <p14:creationId xmlns:p14="http://schemas.microsoft.com/office/powerpoint/2010/main" val="110711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A5CF89-254E-4B6B-A4BE-8021A1C68645}"/>
              </a:ext>
            </a:extLst>
          </p:cNvPr>
          <p:cNvSpPr>
            <a:spLocks noGrp="1"/>
          </p:cNvSpPr>
          <p:nvPr>
            <p:ph type="title"/>
          </p:nvPr>
        </p:nvSpPr>
        <p:spPr/>
        <p:txBody>
          <a:bodyPr/>
          <a:lstStyle/>
          <a:p>
            <a:r>
              <a:rPr lang="nl-NL">
                <a:latin typeface="Rockwell"/>
              </a:rPr>
              <a:t>6 mogelijke vormen levenseinde</a:t>
            </a:r>
            <a:endParaRPr lang="nl-NL"/>
          </a:p>
        </p:txBody>
      </p:sp>
      <p:sp>
        <p:nvSpPr>
          <p:cNvPr id="8" name="Tijdelijke aanduiding voor inhoud 7">
            <a:extLst>
              <a:ext uri="{FF2B5EF4-FFF2-40B4-BE49-F238E27FC236}">
                <a16:creationId xmlns:a16="http://schemas.microsoft.com/office/drawing/2014/main" id="{03FDC915-CB37-4302-BE7B-D29769ADAC6C}"/>
              </a:ext>
            </a:extLst>
          </p:cNvPr>
          <p:cNvSpPr>
            <a:spLocks noGrp="1"/>
          </p:cNvSpPr>
          <p:nvPr>
            <p:ph type="body" sz="quarter" idx="10"/>
          </p:nvPr>
        </p:nvSpPr>
        <p:spPr/>
        <p:txBody>
          <a:bodyPr vert="horz" lIns="91440" tIns="45720" rIns="91440" bIns="45720" rtlCol="0" anchor="t">
            <a:normAutofit/>
          </a:bodyPr>
          <a:lstStyle/>
          <a:p>
            <a:pPr marL="514350" indent="-514350">
              <a:buClr>
                <a:srgbClr val="C00000"/>
              </a:buClr>
              <a:buFont typeface="+mj-lt"/>
              <a:buAutoNum type="arabicPeriod"/>
            </a:pPr>
            <a:r>
              <a:rPr lang="nl-NL" dirty="0">
                <a:latin typeface="Calibri"/>
                <a:cs typeface="Calibri"/>
              </a:rPr>
              <a:t>De natuur zijn gang laten gaan</a:t>
            </a:r>
          </a:p>
          <a:p>
            <a:pPr marL="514350" indent="-514350">
              <a:buClr>
                <a:srgbClr val="C00000"/>
              </a:buClr>
              <a:buFont typeface="+mj-lt"/>
              <a:buAutoNum type="arabicPeriod"/>
            </a:pPr>
            <a:r>
              <a:rPr lang="nl-NL" dirty="0">
                <a:latin typeface="Calibri"/>
                <a:cs typeface="Calibri"/>
              </a:rPr>
              <a:t>Behandeling niet starten of stoppen</a:t>
            </a:r>
          </a:p>
          <a:p>
            <a:pPr marL="514350" indent="-514350">
              <a:buClr>
                <a:srgbClr val="C00000"/>
              </a:buClr>
              <a:buFont typeface="+mj-lt"/>
              <a:buAutoNum type="arabicPeriod"/>
            </a:pPr>
            <a:r>
              <a:rPr lang="nl-NL" dirty="0">
                <a:latin typeface="Calibri"/>
                <a:cs typeface="Calibri"/>
              </a:rPr>
              <a:t>(Stoppen met eten en drinken)</a:t>
            </a:r>
            <a:endParaRPr lang="nl-NL" dirty="0">
              <a:cs typeface="Calibri"/>
            </a:endParaRPr>
          </a:p>
          <a:p>
            <a:pPr marL="514350" indent="-514350">
              <a:buClr>
                <a:srgbClr val="C00000"/>
              </a:buClr>
              <a:buFont typeface="+mj-lt"/>
              <a:buAutoNum type="arabicPeriod"/>
            </a:pPr>
            <a:r>
              <a:rPr lang="nl-NL" dirty="0">
                <a:latin typeface="Calibri"/>
                <a:cs typeface="Calibri"/>
              </a:rPr>
              <a:t>Palliatieve sedatie </a:t>
            </a:r>
            <a:endParaRPr lang="nl-NL" dirty="0">
              <a:cs typeface="Calibri"/>
            </a:endParaRPr>
          </a:p>
          <a:p>
            <a:pPr marL="514350" indent="-514350">
              <a:buClr>
                <a:srgbClr val="C00000"/>
              </a:buClr>
              <a:buFont typeface="+mj-lt"/>
              <a:buAutoNum type="arabicPeriod"/>
            </a:pPr>
            <a:r>
              <a:rPr lang="nl-NL" dirty="0">
                <a:latin typeface="Calibri"/>
                <a:cs typeface="Calibri"/>
              </a:rPr>
              <a:t>Euthanasie</a:t>
            </a:r>
            <a:endParaRPr lang="nl-NL" dirty="0">
              <a:cs typeface="Calibri"/>
            </a:endParaRPr>
          </a:p>
          <a:p>
            <a:pPr marL="514350" indent="-514350">
              <a:buClr>
                <a:srgbClr val="C00000"/>
              </a:buClr>
              <a:buFont typeface="+mj-lt"/>
              <a:buAutoNum type="arabicPeriod"/>
            </a:pPr>
            <a:r>
              <a:rPr lang="nl-NL" dirty="0">
                <a:latin typeface="Calibri"/>
                <a:cs typeface="Calibri"/>
              </a:rPr>
              <a:t>Zorgvuldige zelfdoding</a:t>
            </a:r>
            <a:endParaRPr lang="nl-NL" dirty="0">
              <a:cs typeface="Calibri" panose="020F0502020204030204" pitchFamily="34" charset="0"/>
            </a:endParaRPr>
          </a:p>
          <a:p>
            <a:pPr marL="0" indent="0">
              <a:buClr>
                <a:srgbClr val="4F968B"/>
              </a:buClr>
              <a:buNone/>
            </a:pPr>
            <a:endParaRPr lang="nl-NL" dirty="0">
              <a:cs typeface="Calibri" panose="020F0502020204030204" pitchFamily="34" charset="0"/>
            </a:endParaRPr>
          </a:p>
        </p:txBody>
      </p:sp>
      <p:pic>
        <p:nvPicPr>
          <p:cNvPr id="3" name="Afbeelding 3" descr="Afbeelding met tekst, persoon&#10;&#10;Automatisch gegenereerde beschrijving">
            <a:extLst>
              <a:ext uri="{FF2B5EF4-FFF2-40B4-BE49-F238E27FC236}">
                <a16:creationId xmlns:a16="http://schemas.microsoft.com/office/drawing/2014/main" id="{9FF47AC5-E205-E961-E4AB-DC9A63144CFF}"/>
              </a:ext>
            </a:extLst>
          </p:cNvPr>
          <p:cNvPicPr>
            <a:picLocks noChangeAspect="1"/>
          </p:cNvPicPr>
          <p:nvPr/>
        </p:nvPicPr>
        <p:blipFill>
          <a:blip r:embed="rId3"/>
          <a:stretch>
            <a:fillRect/>
          </a:stretch>
        </p:blipFill>
        <p:spPr>
          <a:xfrm>
            <a:off x="9253268" y="1470529"/>
            <a:ext cx="2743200" cy="3715657"/>
          </a:xfrm>
          <a:prstGeom prst="rect">
            <a:avLst/>
          </a:prstGeom>
        </p:spPr>
      </p:pic>
      <p:pic>
        <p:nvPicPr>
          <p:cNvPr id="4" name="Afbeelding 3" descr="Afbeelding met Kinderkunst, botten, tekening, illustratie">
            <a:extLst>
              <a:ext uri="{FF2B5EF4-FFF2-40B4-BE49-F238E27FC236}">
                <a16:creationId xmlns:a16="http://schemas.microsoft.com/office/drawing/2014/main" id="{C0761F41-7956-4ED8-1807-3D62A855AD5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0" y="4749306"/>
            <a:ext cx="1834055" cy="1834055"/>
          </a:xfrm>
          <a:prstGeom prst="rect">
            <a:avLst/>
          </a:prstGeom>
        </p:spPr>
      </p:pic>
    </p:spTree>
    <p:extLst>
      <p:ext uri="{BB962C8B-B14F-4D97-AF65-F5344CB8AC3E}">
        <p14:creationId xmlns:p14="http://schemas.microsoft.com/office/powerpoint/2010/main" val="389658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81FCD65-3BB5-0041-8861-4FF5F26041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5943"/>
            <a:ext cx="12192000" cy="7053943"/>
          </a:xfrm>
          <a:prstGeom prst="rect">
            <a:avLst/>
          </a:prstGeom>
        </p:spPr>
      </p:pic>
      <p:sp>
        <p:nvSpPr>
          <p:cNvPr id="2" name="Titel 1">
            <a:extLst>
              <a:ext uri="{FF2B5EF4-FFF2-40B4-BE49-F238E27FC236}">
                <a16:creationId xmlns:a16="http://schemas.microsoft.com/office/drawing/2014/main" id="{E716BE2C-A98B-1545-A8D5-E408C880AB73}"/>
              </a:ext>
            </a:extLst>
          </p:cNvPr>
          <p:cNvSpPr>
            <a:spLocks noGrp="1"/>
          </p:cNvSpPr>
          <p:nvPr>
            <p:ph type="title"/>
          </p:nvPr>
        </p:nvSpPr>
        <p:spPr/>
        <p:txBody>
          <a:bodyPr/>
          <a:lstStyle/>
          <a:p>
            <a:r>
              <a:rPr lang="nl-NL" sz="7200"/>
              <a:t>1. Natuur zijn gang laten gaan</a:t>
            </a:r>
          </a:p>
        </p:txBody>
      </p:sp>
      <p:pic>
        <p:nvPicPr>
          <p:cNvPr id="5" name="Afbeelding 4">
            <a:extLst>
              <a:ext uri="{FF2B5EF4-FFF2-40B4-BE49-F238E27FC236}">
                <a16:creationId xmlns:a16="http://schemas.microsoft.com/office/drawing/2014/main" id="{33FB79B9-44ED-194C-B5CB-8E818B3EC9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3222" y="227729"/>
            <a:ext cx="898357" cy="887128"/>
          </a:xfrm>
          <a:prstGeom prst="rect">
            <a:avLst/>
          </a:prstGeom>
        </p:spPr>
      </p:pic>
    </p:spTree>
    <p:extLst>
      <p:ext uri="{BB962C8B-B14F-4D97-AF65-F5344CB8AC3E}">
        <p14:creationId xmlns:p14="http://schemas.microsoft.com/office/powerpoint/2010/main" val="384000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65E6966-65F6-2B43-B63D-8DE2AE9EA4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7185922"/>
          </a:xfrm>
          <a:prstGeom prst="rect">
            <a:avLst/>
          </a:prstGeom>
        </p:spPr>
      </p:pic>
      <p:sp>
        <p:nvSpPr>
          <p:cNvPr id="2" name="Titel 1">
            <a:extLst>
              <a:ext uri="{FF2B5EF4-FFF2-40B4-BE49-F238E27FC236}">
                <a16:creationId xmlns:a16="http://schemas.microsoft.com/office/drawing/2014/main" id="{D3178896-4B88-314F-A8F2-EB5CA52EB9E1}"/>
              </a:ext>
            </a:extLst>
          </p:cNvPr>
          <p:cNvSpPr>
            <a:spLocks noGrp="1"/>
          </p:cNvSpPr>
          <p:nvPr>
            <p:ph type="title"/>
          </p:nvPr>
        </p:nvSpPr>
        <p:spPr/>
        <p:txBody>
          <a:bodyPr/>
          <a:lstStyle/>
          <a:p>
            <a:r>
              <a:rPr lang="nl-NL" sz="6600" dirty="0">
                <a:latin typeface="Rockwell"/>
              </a:rPr>
              <a:t>2. Behandeling </a:t>
            </a:r>
            <a:br>
              <a:rPr lang="nl-NL" sz="6600" dirty="0">
                <a:latin typeface="Rockwell"/>
              </a:rPr>
            </a:br>
            <a:r>
              <a:rPr lang="nl-NL" sz="6600" dirty="0">
                <a:latin typeface="Rockwell"/>
              </a:rPr>
              <a:t>niet starten </a:t>
            </a:r>
            <a:br>
              <a:rPr lang="nl-NL" sz="6600" dirty="0">
                <a:latin typeface="Rockwell"/>
              </a:rPr>
            </a:br>
            <a:r>
              <a:rPr lang="nl-NL" sz="6600" dirty="0">
                <a:latin typeface="Rockwell"/>
              </a:rPr>
              <a:t>of stoppen</a:t>
            </a:r>
          </a:p>
        </p:txBody>
      </p:sp>
      <p:pic>
        <p:nvPicPr>
          <p:cNvPr id="5" name="Afbeelding 4">
            <a:extLst>
              <a:ext uri="{FF2B5EF4-FFF2-40B4-BE49-F238E27FC236}">
                <a16:creationId xmlns:a16="http://schemas.microsoft.com/office/drawing/2014/main" id="{756503D0-5306-4A43-96AA-B5CFB54329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3222" y="227729"/>
            <a:ext cx="898357" cy="887128"/>
          </a:xfrm>
          <a:prstGeom prst="rect">
            <a:avLst/>
          </a:prstGeom>
        </p:spPr>
      </p:pic>
    </p:spTree>
    <p:extLst>
      <p:ext uri="{BB962C8B-B14F-4D97-AF65-F5344CB8AC3E}">
        <p14:creationId xmlns:p14="http://schemas.microsoft.com/office/powerpoint/2010/main" val="70674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4705C-0C28-4906-A415-2D6A1BAE7674}"/>
              </a:ext>
            </a:extLst>
          </p:cNvPr>
          <p:cNvSpPr>
            <a:spLocks noGrp="1"/>
          </p:cNvSpPr>
          <p:nvPr>
            <p:ph type="title"/>
          </p:nvPr>
        </p:nvSpPr>
        <p:spPr/>
        <p:txBody>
          <a:bodyPr>
            <a:normAutofit/>
          </a:bodyPr>
          <a:lstStyle/>
          <a:p>
            <a:r>
              <a:rPr lang="nl-NL"/>
              <a:t>Behandelingsovereenkomst</a:t>
            </a:r>
          </a:p>
        </p:txBody>
      </p:sp>
      <p:sp>
        <p:nvSpPr>
          <p:cNvPr id="4" name="Tijdelijke aanduiding voor inhoud 3">
            <a:extLst>
              <a:ext uri="{FF2B5EF4-FFF2-40B4-BE49-F238E27FC236}">
                <a16:creationId xmlns:a16="http://schemas.microsoft.com/office/drawing/2014/main" id="{FFC5EED7-402E-497D-BFB0-FCA44B68CD1D}"/>
              </a:ext>
            </a:extLst>
          </p:cNvPr>
          <p:cNvSpPr>
            <a:spLocks noGrp="1"/>
          </p:cNvSpPr>
          <p:nvPr>
            <p:ph sz="quarter" idx="10"/>
          </p:nvPr>
        </p:nvSpPr>
        <p:spPr>
          <a:xfrm>
            <a:off x="774973" y="1543361"/>
            <a:ext cx="7200000" cy="5040000"/>
          </a:xfrm>
        </p:spPr>
        <p:txBody>
          <a:bodyPr>
            <a:normAutofit/>
          </a:bodyPr>
          <a:lstStyle/>
          <a:p>
            <a:r>
              <a:rPr lang="nl-NL" sz="3200" dirty="0"/>
              <a:t>Wet Geneeskundige </a:t>
            </a:r>
            <a:r>
              <a:rPr lang="nl-NL" sz="3200" dirty="0" err="1"/>
              <a:t>Behandelings</a:t>
            </a:r>
            <a:r>
              <a:rPr lang="nl-NL" sz="3200" dirty="0"/>
              <a:t> overeenkomst (WGBO):</a:t>
            </a:r>
          </a:p>
          <a:p>
            <a:pPr lvl="1"/>
            <a:r>
              <a:rPr lang="nl-NL" dirty="0"/>
              <a:t>Rechten en plichten van de patiënt en hulpverlener</a:t>
            </a:r>
          </a:p>
          <a:p>
            <a:r>
              <a:rPr lang="nl-NL" sz="3200" dirty="0"/>
              <a:t>Recht op inzage eigen dossier</a:t>
            </a:r>
          </a:p>
          <a:p>
            <a:pPr marL="0" indent="0">
              <a:buNone/>
            </a:pPr>
            <a:endParaRPr lang="nl-NL" sz="3200" dirty="0"/>
          </a:p>
        </p:txBody>
      </p:sp>
      <p:pic>
        <p:nvPicPr>
          <p:cNvPr id="7" name="Tijdelijke aanduiding voor afbeelding 6" descr="Afbeelding met persoon, person, vasthouden, kamer&#10;&#10;Automatisch gegenereerde beschrijving">
            <a:extLst>
              <a:ext uri="{FF2B5EF4-FFF2-40B4-BE49-F238E27FC236}">
                <a16:creationId xmlns:a16="http://schemas.microsoft.com/office/drawing/2014/main" id="{322FC049-17E3-476D-BF19-C2D68C1FB11F}"/>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6762" r="6762"/>
          <a:stretch/>
        </p:blipFill>
        <p:spPr/>
      </p:pic>
      <p:pic>
        <p:nvPicPr>
          <p:cNvPr id="9" name="Tijdelijke aanduiding voor afbeelding 8" descr="Afbeelding met persoon, person, kijken, zitten&#10;&#10;Automatisch gegenereerde beschrijving">
            <a:extLst>
              <a:ext uri="{FF2B5EF4-FFF2-40B4-BE49-F238E27FC236}">
                <a16:creationId xmlns:a16="http://schemas.microsoft.com/office/drawing/2014/main" id="{528CF839-844D-4B14-B35A-933962407781}"/>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t="23981" b="23981"/>
          <a:stretch/>
        </p:blipFill>
        <p:spPr/>
      </p:pic>
    </p:spTree>
    <p:extLst>
      <p:ext uri="{BB962C8B-B14F-4D97-AF65-F5344CB8AC3E}">
        <p14:creationId xmlns:p14="http://schemas.microsoft.com/office/powerpoint/2010/main" val="2880696312"/>
      </p:ext>
    </p:extLst>
  </p:cSld>
  <p:clrMapOvr>
    <a:masterClrMapping/>
  </p:clrMapOvr>
</p:sld>
</file>

<file path=ppt/theme/theme1.xml><?xml version="1.0" encoding="utf-8"?>
<a:theme xmlns:a="http://schemas.openxmlformats.org/drawingml/2006/main" name="Thema1">
  <a:themeElements>
    <a:clrScheme name="NVVE vaste en trendkleuren">
      <a:dk1>
        <a:srgbClr val="000000"/>
      </a:dk1>
      <a:lt1>
        <a:srgbClr val="FFFFFF"/>
      </a:lt1>
      <a:dk2>
        <a:srgbClr val="E30613"/>
      </a:dk2>
      <a:lt2>
        <a:srgbClr val="BCBAAA"/>
      </a:lt2>
      <a:accent1>
        <a:srgbClr val="6DBADA"/>
      </a:accent1>
      <a:accent2>
        <a:srgbClr val="ED6C77"/>
      </a:accent2>
      <a:accent3>
        <a:srgbClr val="AF1917"/>
      </a:accent3>
      <a:accent4>
        <a:srgbClr val="EFBA25"/>
      </a:accent4>
      <a:accent5>
        <a:srgbClr val="AED5A9"/>
      </a:accent5>
      <a:accent6>
        <a:srgbClr val="4F968B"/>
      </a:accent6>
      <a:hlink>
        <a:srgbClr val="0563C1"/>
      </a:hlink>
      <a:folHlink>
        <a:srgbClr val="954F72"/>
      </a:folHlink>
    </a:clrScheme>
    <a:fontScheme name="Aangepast 1">
      <a:majorFont>
        <a:latin typeface="Rockwell"/>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a1" id="{D4E0D8FC-6BEE-4FB6-BF6B-52E4BB662A39}" vid="{13A262D1-A5D7-40C6-9EA1-4CCB530A6756}"/>
    </a:ext>
  </a:extLst>
</a:theme>
</file>

<file path=ppt/theme/theme2.xml><?xml version="1.0" encoding="utf-8"?>
<a:theme xmlns:a="http://schemas.openxmlformats.org/drawingml/2006/main" name="Kantoorthema">
  <a:themeElements>
    <a:clrScheme name="NVVE vaste en trendkleuren">
      <a:dk1>
        <a:srgbClr val="000000"/>
      </a:dk1>
      <a:lt1>
        <a:srgbClr val="FFFFFF"/>
      </a:lt1>
      <a:dk2>
        <a:srgbClr val="E30613"/>
      </a:dk2>
      <a:lt2>
        <a:srgbClr val="BCBAAA"/>
      </a:lt2>
      <a:accent1>
        <a:srgbClr val="6DBADA"/>
      </a:accent1>
      <a:accent2>
        <a:srgbClr val="ED6C77"/>
      </a:accent2>
      <a:accent3>
        <a:srgbClr val="AF1917"/>
      </a:accent3>
      <a:accent4>
        <a:srgbClr val="EFBA25"/>
      </a:accent4>
      <a:accent5>
        <a:srgbClr val="AED5A9"/>
      </a:accent5>
      <a:accent6>
        <a:srgbClr val="4F968B"/>
      </a:accent6>
      <a:hlink>
        <a:srgbClr val="0563C1"/>
      </a:hlink>
      <a:folHlink>
        <a:srgbClr val="954F72"/>
      </a:folHlink>
    </a:clrScheme>
    <a:fontScheme name="NVVE Lettertypes">
      <a:majorFont>
        <a:latin typeface="TheMix Bold Plai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NVVE vaste en trendkleuren">
      <a:dk1>
        <a:srgbClr val="E30613"/>
      </a:dk1>
      <a:lt1>
        <a:srgbClr val="FFFFFF"/>
      </a:lt1>
      <a:dk2>
        <a:srgbClr val="000000"/>
      </a:dk2>
      <a:lt2>
        <a:srgbClr val="BCBAAA"/>
      </a:lt2>
      <a:accent1>
        <a:srgbClr val="6DBADA"/>
      </a:accent1>
      <a:accent2>
        <a:srgbClr val="ED6C77"/>
      </a:accent2>
      <a:accent3>
        <a:srgbClr val="AF1917"/>
      </a:accent3>
      <a:accent4>
        <a:srgbClr val="EFBA25"/>
      </a:accent4>
      <a:accent5>
        <a:srgbClr val="AED5A9"/>
      </a:accent5>
      <a:accent6>
        <a:srgbClr val="4F968B"/>
      </a:accent6>
      <a:hlink>
        <a:srgbClr val="0563C1"/>
      </a:hlink>
      <a:folHlink>
        <a:srgbClr val="954F72"/>
      </a:folHlink>
    </a:clrScheme>
    <a:fontScheme name="NVVE Lettertypes">
      <a:majorFont>
        <a:latin typeface="TheMix Bold Plai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8138E89AF865449120024EA2E6AB28" ma:contentTypeVersion="15" ma:contentTypeDescription="Een nieuw document maken." ma:contentTypeScope="" ma:versionID="0c37f0851f2ac6bc9cccf35a34e70eec">
  <xsd:schema xmlns:xsd="http://www.w3.org/2001/XMLSchema" xmlns:xs="http://www.w3.org/2001/XMLSchema" xmlns:p="http://schemas.microsoft.com/office/2006/metadata/properties" xmlns:ns2="6a34858c-98d6-4616-ba2b-564d92c5cfce" xmlns:ns3="9c1c412f-b643-446d-99ef-bf26fadf0ee9" targetNamespace="http://schemas.microsoft.com/office/2006/metadata/properties" ma:root="true" ma:fieldsID="c8d2a9834579bf2f3d6f619a40682bd0" ns2:_="" ns3:_="">
    <xsd:import namespace="6a34858c-98d6-4616-ba2b-564d92c5cfce"/>
    <xsd:import namespace="9c1c412f-b643-446d-99ef-bf26fadf0e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34858c-98d6-4616-ba2b-564d92c5cf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d867c2a-cafd-47d4-9bb7-7e23cb4e68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1c412f-b643-446d-99ef-bf26fadf0ee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4d75fdcb-d4c7-4261-bf05-ae88251487a9}" ma:internalName="TaxCatchAll" ma:showField="CatchAllData" ma:web="9c1c412f-b643-446d-99ef-bf26fadf0e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a34858c-98d6-4616-ba2b-564d92c5cfce" xsi:nil="true"/>
    <SharedWithUsers xmlns="9c1c412f-b643-446d-99ef-bf26fadf0ee9">
      <UserInfo>
        <DisplayName/>
        <AccountId xsi:nil="true"/>
        <AccountType/>
      </UserInfo>
    </SharedWithUsers>
    <lcf76f155ced4ddcb4097134ff3c332f xmlns="6a34858c-98d6-4616-ba2b-564d92c5cfce">
      <Terms xmlns="http://schemas.microsoft.com/office/infopath/2007/PartnerControls"/>
    </lcf76f155ced4ddcb4097134ff3c332f>
    <TaxCatchAll xmlns="9c1c412f-b643-446d-99ef-bf26fadf0ee9" xsi:nil="true"/>
  </documentManagement>
</p:properties>
</file>

<file path=customXml/itemProps1.xml><?xml version="1.0" encoding="utf-8"?>
<ds:datastoreItem xmlns:ds="http://schemas.openxmlformats.org/officeDocument/2006/customXml" ds:itemID="{07A6160D-0482-4A73-A121-6E124E16CBB2}"/>
</file>

<file path=customXml/itemProps2.xml><?xml version="1.0" encoding="utf-8"?>
<ds:datastoreItem xmlns:ds="http://schemas.openxmlformats.org/officeDocument/2006/customXml" ds:itemID="{D5846A9C-F5DF-457B-B4F8-C1BC1B7DCA00}">
  <ds:schemaRefs>
    <ds:schemaRef ds:uri="http://schemas.microsoft.com/sharepoint/v3/contenttype/forms"/>
  </ds:schemaRefs>
</ds:datastoreItem>
</file>

<file path=customXml/itemProps3.xml><?xml version="1.0" encoding="utf-8"?>
<ds:datastoreItem xmlns:ds="http://schemas.openxmlformats.org/officeDocument/2006/customXml" ds:itemID="{BE5D2612-5599-4780-BD72-BFA09E9DB7C0}">
  <ds:schemaRefs>
    <ds:schemaRef ds:uri="http://purl.org/dc/elements/1.1/"/>
    <ds:schemaRef ds:uri="http://purl.org/dc/dcmitype/"/>
    <ds:schemaRef ds:uri="ecbb3d74-044d-4943-807f-265cce454e12"/>
    <ds:schemaRef ds:uri="http://www.w3.org/XML/1998/namespace"/>
    <ds:schemaRef ds:uri="http://schemas.microsoft.com/office/infopath/2007/PartnerControls"/>
    <ds:schemaRef ds:uri="http://purl.org/dc/terms/"/>
    <ds:schemaRef ds:uri="http://schemas.microsoft.com/office/2006/documentManagement/types"/>
    <ds:schemaRef ds:uri="http://schemas.microsoft.com/office/2006/metadata/properties"/>
    <ds:schemaRef ds:uri="http://schemas.openxmlformats.org/package/2006/metadata/core-properties"/>
    <ds:schemaRef ds:uri="e0c9a09f-a7c6-4b2e-939a-8686368a537f"/>
  </ds:schemaRefs>
</ds:datastoreItem>
</file>

<file path=docProps/app.xml><?xml version="1.0" encoding="utf-8"?>
<Properties xmlns="http://schemas.openxmlformats.org/officeDocument/2006/extended-properties" xmlns:vt="http://schemas.openxmlformats.org/officeDocument/2006/docPropsVTypes">
  <Template/>
  <TotalTime>1675</TotalTime>
  <Words>6826</Words>
  <Application>Microsoft Office PowerPoint</Application>
  <PresentationFormat>Breedbeeld</PresentationFormat>
  <Paragraphs>431</Paragraphs>
  <Slides>25</Slides>
  <Notes>25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25</vt:i4>
      </vt:variant>
    </vt:vector>
  </HeadingPairs>
  <TitlesOfParts>
    <vt:vector size="33" baseType="lpstr">
      <vt:lpstr>Arial</vt:lpstr>
      <vt:lpstr>Calibri</vt:lpstr>
      <vt:lpstr>Rockwell</vt:lpstr>
      <vt:lpstr>Source Sans Pro</vt:lpstr>
      <vt:lpstr>TheMix Bold Plain</vt:lpstr>
      <vt:lpstr>TheMix- Plain</vt:lpstr>
      <vt:lpstr>Wingdings</vt:lpstr>
      <vt:lpstr>Thema1</vt:lpstr>
      <vt:lpstr>Alles wat u wilt weten over het levenseinde</vt:lpstr>
      <vt:lpstr>Programma</vt:lpstr>
      <vt:lpstr>Waarom  en wanneer nadenken?</vt:lpstr>
      <vt:lpstr>Waarom en wanneer</vt:lpstr>
      <vt:lpstr>6 mogelijkheden aan het einde van het leven</vt:lpstr>
      <vt:lpstr>6 mogelijke vormen levenseinde</vt:lpstr>
      <vt:lpstr>1. Natuur zijn gang laten gaan</vt:lpstr>
      <vt:lpstr>2. Behandeling  niet starten  of stoppen</vt:lpstr>
      <vt:lpstr>Behandelingsovereenkomst</vt:lpstr>
      <vt:lpstr>Behandelingsovereenkomst</vt:lpstr>
      <vt:lpstr>3. (Bewust stoppen  met eten en drinken)</vt:lpstr>
      <vt:lpstr>(Stoppen met eten en drinken)</vt:lpstr>
      <vt:lpstr>4. Palliatieve sedatie</vt:lpstr>
      <vt:lpstr>NB Palliatieve zorg</vt:lpstr>
      <vt:lpstr>Palliatieve sedatie</vt:lpstr>
      <vt:lpstr>Palliatieve sedatie</vt:lpstr>
      <vt:lpstr>5. Euthanasie</vt:lpstr>
      <vt:lpstr>Euthanasie, de voorwaarden</vt:lpstr>
      <vt:lpstr>Zorgvuldigheidseisen</vt:lpstr>
      <vt:lpstr>6. Zorgvuldige  zelfdoding</vt:lpstr>
      <vt:lpstr>Zorgvuldige zelfdoding</vt:lpstr>
      <vt:lpstr>In gesprek gaan </vt:lpstr>
      <vt:lpstr>In gesprek met naasten</vt:lpstr>
      <vt:lpstr>In gesprek met de (huis)arts</vt:lpstr>
      <vt:lpstr>NVVE voor informatie,  advies en steun  bij uw keuzes rondom het levenseinde</vt:lpstr>
    </vt:vector>
  </TitlesOfParts>
  <Company>NVVE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Alles wat u wilt weten over het levenseinde (voorheen, algemene lezing of keuzes aan he einde van het leven.)</dc:subject>
  <dc:creator>Karina Scheirlinck</dc:creator>
  <cp:lastModifiedBy>Kitty Jager | NVN</cp:lastModifiedBy>
  <cp:revision>44</cp:revision>
  <cp:lastPrinted>2023-09-12T17:17:28Z</cp:lastPrinted>
  <dcterms:created xsi:type="dcterms:W3CDTF">2020-04-17T10:10:05Z</dcterms:created>
  <dcterms:modified xsi:type="dcterms:W3CDTF">2023-09-18T20:11:09Z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0x010100E18138E89AF865449120024EA2E6AB28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